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4"/>
  </p:notesMasterIdLst>
  <p:sldIdLst>
    <p:sldId id="336" r:id="rId2"/>
    <p:sldId id="266" r:id="rId3"/>
    <p:sldId id="258" r:id="rId4"/>
    <p:sldId id="267" r:id="rId5"/>
    <p:sldId id="268" r:id="rId6"/>
    <p:sldId id="269" r:id="rId7"/>
    <p:sldId id="274" r:id="rId8"/>
    <p:sldId id="312" r:id="rId9"/>
    <p:sldId id="313" r:id="rId10"/>
    <p:sldId id="283" r:id="rId11"/>
    <p:sldId id="275" r:id="rId12"/>
    <p:sldId id="305" r:id="rId13"/>
    <p:sldId id="304" r:id="rId14"/>
    <p:sldId id="285" r:id="rId15"/>
    <p:sldId id="306" r:id="rId16"/>
    <p:sldId id="276" r:id="rId17"/>
    <p:sldId id="307" r:id="rId18"/>
    <p:sldId id="277" r:id="rId19"/>
    <p:sldId id="335" r:id="rId20"/>
    <p:sldId id="308" r:id="rId21"/>
    <p:sldId id="270" r:id="rId22"/>
    <p:sldId id="273" r:id="rId23"/>
    <p:sldId id="272" r:id="rId24"/>
    <p:sldId id="314" r:id="rId25"/>
    <p:sldId id="315" r:id="rId26"/>
    <p:sldId id="278" r:id="rId27"/>
    <p:sldId id="316" r:id="rId28"/>
    <p:sldId id="279" r:id="rId29"/>
    <p:sldId id="317" r:id="rId30"/>
    <p:sldId id="318" r:id="rId31"/>
    <p:sldId id="281" r:id="rId32"/>
    <p:sldId id="309" r:id="rId33"/>
    <p:sldId id="319" r:id="rId34"/>
    <p:sldId id="320" r:id="rId35"/>
    <p:sldId id="284" r:id="rId36"/>
    <p:sldId id="286" r:id="rId37"/>
    <p:sldId id="329" r:id="rId38"/>
    <p:sldId id="325" r:id="rId39"/>
    <p:sldId id="321" r:id="rId40"/>
    <p:sldId id="288" r:id="rId41"/>
    <p:sldId id="289" r:id="rId42"/>
    <p:sldId id="291" r:id="rId43"/>
    <p:sldId id="290" r:id="rId44"/>
    <p:sldId id="322" r:id="rId45"/>
    <p:sldId id="323" r:id="rId46"/>
    <p:sldId id="328" r:id="rId47"/>
    <p:sldId id="326" r:id="rId48"/>
    <p:sldId id="327" r:id="rId49"/>
    <p:sldId id="331" r:id="rId50"/>
    <p:sldId id="332" r:id="rId51"/>
    <p:sldId id="296" r:id="rId52"/>
    <p:sldId id="330" r:id="rId53"/>
    <p:sldId id="300" r:id="rId54"/>
    <p:sldId id="303" r:id="rId55"/>
    <p:sldId id="302" r:id="rId56"/>
    <p:sldId id="280" r:id="rId57"/>
    <p:sldId id="297" r:id="rId58"/>
    <p:sldId id="299" r:id="rId59"/>
    <p:sldId id="311" r:id="rId60"/>
    <p:sldId id="310" r:id="rId61"/>
    <p:sldId id="337" r:id="rId62"/>
    <p:sldId id="338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63D"/>
    <a:srgbClr val="FBC69B"/>
    <a:srgbClr val="FF89B9"/>
    <a:srgbClr val="F8FCD2"/>
    <a:srgbClr val="FF0066"/>
    <a:srgbClr val="E53F3F"/>
    <a:srgbClr val="CC0099"/>
    <a:srgbClr val="FFC5DC"/>
    <a:srgbClr val="FFD9E8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41" autoAdjust="0"/>
    <p:restoredTop sz="94614" autoAdjust="0"/>
  </p:normalViewPr>
  <p:slideViewPr>
    <p:cSldViewPr>
      <p:cViewPr>
        <p:scale>
          <a:sx n="70" d="100"/>
          <a:sy n="70" d="100"/>
        </p:scale>
        <p:origin x="-16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60E64-8C98-45CB-BD00-FFF386A0DE50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A65C7-B401-496A-A7F8-8CD11D62E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90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65C7-B401-496A-A7F8-8CD11D62EEA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1723" y="1071546"/>
            <a:ext cx="3773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Lotus" pitchFamily="2" charset="-78"/>
              </a:rPr>
              <a:t>معماری کامپیوتر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3123" y="0"/>
            <a:ext cx="38035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Lotus" pitchFamily="2" charset="-78"/>
              </a:rPr>
              <a:t>بسمه تعالی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2071678"/>
            <a:ext cx="70723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Lotus" pitchFamily="2" charset="-78"/>
              </a:rPr>
              <a:t>جلسه دوم و سوم</a:t>
            </a:r>
            <a:endParaRPr lang="fa-IR" sz="66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40" y="3357562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Lotus" pitchFamily="2" charset="-78"/>
              </a:rPr>
              <a:t>سازمان و طراحی یک کامپیوتر پایه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4749896"/>
            <a:ext cx="70723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Lotus" pitchFamily="2" charset="-78"/>
              </a:rPr>
              <a:t>دانشکده فنی کوثر</a:t>
            </a:r>
            <a:endParaRPr lang="fa-IR" sz="66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0" y="14478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66800" y="609600"/>
            <a:ext cx="723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44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دستورالعمل های حافظه ای</a:t>
            </a:r>
            <a:endParaRPr lang="en-US" sz="44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1676399"/>
          <a:ext cx="7162800" cy="43434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67564"/>
                <a:gridCol w="1502375"/>
                <a:gridCol w="1092861"/>
              </a:tblGrid>
              <a:tr h="62942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توضیح سمبلیک  </a:t>
                      </a:r>
                      <a:endParaRPr lang="fa-IR" sz="24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دیکدر عمل</a:t>
                      </a:r>
                      <a:endParaRPr lang="fa-IR" sz="24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سمبل</a:t>
                      </a:r>
                      <a:endParaRPr lang="fa-IR" sz="24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73"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/>
                        <a:t>             </a:t>
                      </a:r>
                      <a:r>
                        <a:rPr lang="en-US" b="1" dirty="0" smtClean="0"/>
                        <a:t>M[AR]</a:t>
                      </a:r>
                      <a:r>
                        <a:rPr lang="fa-IR" b="1" dirty="0" smtClean="0"/>
                        <a:t> 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fa-IR" b="1" dirty="0" smtClean="0"/>
                        <a:t>  </a:t>
                      </a:r>
                      <a:r>
                        <a:rPr lang="en-US" b="1" baseline="0" dirty="0" smtClean="0"/>
                        <a:t> AC   </a:t>
                      </a:r>
                      <a:r>
                        <a:rPr lang="en-US" sz="2000" b="1" baseline="0" dirty="0" smtClean="0"/>
                        <a:t>^</a:t>
                      </a:r>
                      <a:r>
                        <a:rPr lang="fa-IR" b="1" dirty="0" smtClean="0"/>
                        <a:t>    </a:t>
                      </a:r>
                      <a:r>
                        <a:rPr lang="en-US" b="1" dirty="0" smtClean="0"/>
                        <a:t>AC </a:t>
                      </a:r>
                      <a:endParaRPr lang="fa-IR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D</a:t>
                      </a:r>
                      <a:r>
                        <a:rPr lang="en-US" sz="1050" b="1" dirty="0" smtClean="0"/>
                        <a:t>0</a:t>
                      </a:r>
                      <a:endParaRPr lang="fa-IR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AND</a:t>
                      </a:r>
                      <a:endParaRPr lang="fa-IR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73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AC        AC   </a:t>
                      </a:r>
                      <a:r>
                        <a:rPr lang="en-US" sz="1800" b="1" dirty="0" smtClean="0"/>
                        <a:t>+ </a:t>
                      </a:r>
                      <a:r>
                        <a:rPr lang="en-US" b="1" dirty="0" smtClean="0"/>
                        <a:t>   M[AR], E       C</a:t>
                      </a:r>
                      <a:r>
                        <a:rPr lang="en-US" sz="1400" b="1" dirty="0" smtClean="0"/>
                        <a:t>out  </a:t>
                      </a:r>
                      <a:r>
                        <a:rPr lang="en-US" b="1" dirty="0" smtClean="0"/>
                        <a:t>     </a:t>
                      </a:r>
                      <a:endParaRPr lang="fa-I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</a:t>
                      </a:r>
                      <a:r>
                        <a:rPr lang="en-US" sz="1050" b="1" dirty="0" smtClean="0"/>
                        <a:t>1</a:t>
                      </a:r>
                      <a:endParaRPr lang="fa-IR" b="1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ADD</a:t>
                      </a:r>
                      <a:endParaRPr lang="fa-IR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73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AC        M[AR]</a:t>
                      </a:r>
                      <a:endParaRPr lang="fa-I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</a:t>
                      </a:r>
                      <a:r>
                        <a:rPr lang="en-US" sz="1050" b="1" dirty="0" smtClean="0"/>
                        <a:t>2</a:t>
                      </a:r>
                      <a:endParaRPr lang="fa-IR" b="1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LDA</a:t>
                      </a:r>
                      <a:endParaRPr lang="fa-IR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73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M[AR]        AC</a:t>
                      </a:r>
                      <a:endParaRPr lang="fa-I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</a:t>
                      </a:r>
                      <a:r>
                        <a:rPr lang="en-US" sz="1050" b="1" dirty="0" smtClean="0"/>
                        <a:t>3</a:t>
                      </a:r>
                      <a:endParaRPr lang="fa-IR" b="1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STA</a:t>
                      </a:r>
                      <a:endParaRPr lang="fa-IR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73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PC       AR</a:t>
                      </a:r>
                      <a:endParaRPr lang="fa-IR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</a:t>
                      </a:r>
                      <a:r>
                        <a:rPr lang="en-US" sz="1050" b="1" dirty="0" smtClean="0"/>
                        <a:t>4</a:t>
                      </a:r>
                      <a:endParaRPr lang="fa-IR" b="1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BUN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73"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/>
                        <a:t>      1 </a:t>
                      </a:r>
                      <a:r>
                        <a:rPr lang="en-US" b="1" dirty="0" smtClean="0"/>
                        <a:t>M[AR]      PC ,   PC      </a:t>
                      </a:r>
                      <a:r>
                        <a:rPr lang="en-US" b="1" baseline="0" dirty="0" smtClean="0"/>
                        <a:t> AR +</a:t>
                      </a:r>
                      <a:endParaRPr lang="fa-I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</a:t>
                      </a:r>
                      <a:r>
                        <a:rPr lang="en-US" sz="1050" b="1" dirty="0" smtClean="0"/>
                        <a:t>5</a:t>
                      </a:r>
                      <a:endParaRPr lang="fa-IR" b="1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BSA</a:t>
                      </a:r>
                      <a:endParaRPr lang="fa-IR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54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/>
                        <a:t> 1+ </a:t>
                      </a:r>
                      <a:r>
                        <a:rPr lang="en-US" b="1" dirty="0" smtClean="0"/>
                        <a:t>M[AR]       M[AR]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=0</a:t>
                      </a:r>
                      <a:r>
                        <a:rPr lang="en-US" b="1" baseline="0" dirty="0" smtClean="0"/>
                        <a:t> then PC        PC + 1</a:t>
                      </a:r>
                      <a:r>
                        <a:rPr lang="fa-IR" b="1" dirty="0" smtClean="0"/>
                        <a:t> 1+ </a:t>
                      </a:r>
                      <a:r>
                        <a:rPr lang="en-US" b="1" dirty="0" smtClean="0"/>
                        <a:t>IF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M[AR]</a:t>
                      </a:r>
                      <a:endParaRPr lang="fa-IR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</a:t>
                      </a:r>
                      <a:r>
                        <a:rPr lang="en-US" sz="1050" b="1" dirty="0" smtClean="0"/>
                        <a:t>6</a:t>
                      </a:r>
                      <a:endParaRPr lang="fa-IR" b="1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ISZ</a:t>
                      </a:r>
                      <a:endParaRPr lang="fa-IR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>
            <a:off x="4038600" y="2514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4038600" y="2971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019800" y="2971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114800" y="35052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4419600" y="39624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4038600" y="4495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4419600" y="4953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5486400" y="4953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4419600" y="54864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6096000" y="5715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371600" y="12192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000" y="457200"/>
            <a:ext cx="830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40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دستورالعمل های حافظه ای</a:t>
            </a:r>
            <a:endParaRPr lang="en-US" sz="40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2438400"/>
            <a:ext cx="74676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1447800"/>
            <a:ext cx="7315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کد شانزده شانزدهی</a:t>
            </a:r>
          </a:p>
          <a:p>
            <a:pPr algn="r"/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شرح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I=0</a:t>
            </a:r>
            <a:r>
              <a:rPr lang="fa-IR" sz="2800" b="1" i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I=1                               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</a:rPr>
              <a:t>سمبل</a:t>
            </a:r>
            <a:endParaRPr lang="fa-I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667000"/>
            <a:ext cx="2895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63D"/>
                </a:solidFill>
              </a:rPr>
              <a:t>AC </a:t>
            </a:r>
            <a:r>
              <a:rPr lang="fa-IR" sz="2000" b="1" dirty="0" smtClean="0">
                <a:solidFill>
                  <a:srgbClr val="00863D"/>
                </a:solidFill>
              </a:rPr>
              <a:t>کردن کلمه حافظه با </a:t>
            </a:r>
            <a:r>
              <a:rPr lang="en-US" sz="2000" b="1" dirty="0" smtClean="0">
                <a:solidFill>
                  <a:srgbClr val="00863D"/>
                </a:solidFill>
              </a:rPr>
              <a:t> AND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26670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8xxx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590800"/>
            <a:ext cx="914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0863D"/>
                </a:solidFill>
              </a:rPr>
              <a:t>0</a:t>
            </a:r>
            <a:r>
              <a:rPr lang="en-US" sz="2400" b="1" dirty="0" smtClean="0">
                <a:solidFill>
                  <a:srgbClr val="00863D"/>
                </a:solidFill>
              </a:rPr>
              <a:t>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667000"/>
            <a:ext cx="76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AND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3124200"/>
            <a:ext cx="2895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63D"/>
                </a:solidFill>
              </a:rPr>
              <a:t>AC </a:t>
            </a:r>
            <a:r>
              <a:rPr lang="fa-IR" sz="2000" b="1" dirty="0" smtClean="0">
                <a:solidFill>
                  <a:srgbClr val="00863D"/>
                </a:solidFill>
              </a:rPr>
              <a:t>کردن کلمه حافظه با </a:t>
            </a:r>
            <a:r>
              <a:rPr lang="en-US" sz="2000" b="1" dirty="0" smtClean="0">
                <a:solidFill>
                  <a:srgbClr val="00863D"/>
                </a:solidFill>
              </a:rPr>
              <a:t> </a:t>
            </a:r>
            <a:r>
              <a:rPr lang="fa-IR" sz="2000" b="1" dirty="0" smtClean="0">
                <a:solidFill>
                  <a:srgbClr val="00863D"/>
                </a:solidFill>
              </a:rPr>
              <a:t>جمع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581400"/>
            <a:ext cx="2895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63D"/>
                </a:solidFill>
              </a:rPr>
              <a:t>AC </a:t>
            </a:r>
            <a:r>
              <a:rPr lang="fa-IR" sz="2000" b="1" dirty="0" smtClean="0">
                <a:solidFill>
                  <a:srgbClr val="00863D"/>
                </a:solidFill>
              </a:rPr>
              <a:t>کردن کلمه حافظه از</a:t>
            </a:r>
            <a:r>
              <a:rPr lang="en-US" sz="2000" b="1" dirty="0" smtClean="0">
                <a:solidFill>
                  <a:srgbClr val="00863D"/>
                </a:solidFill>
              </a:rPr>
              <a:t> </a:t>
            </a:r>
            <a:r>
              <a:rPr lang="fa-IR" sz="2000" b="1" dirty="0" smtClean="0">
                <a:solidFill>
                  <a:srgbClr val="00863D"/>
                </a:solidFill>
              </a:rPr>
              <a:t>باز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038600"/>
            <a:ext cx="2895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63D"/>
                </a:solidFill>
              </a:rPr>
              <a:t>    </a:t>
            </a:r>
            <a:r>
              <a:rPr lang="fa-IR" sz="2000" b="1" dirty="0" smtClean="0">
                <a:solidFill>
                  <a:srgbClr val="00863D"/>
                </a:solidFill>
              </a:rPr>
              <a:t> در حافظه</a:t>
            </a:r>
            <a:r>
              <a:rPr lang="en-US" sz="2000" b="1" dirty="0" smtClean="0">
                <a:solidFill>
                  <a:srgbClr val="00863D"/>
                </a:solidFill>
              </a:rPr>
              <a:t>AC</a:t>
            </a:r>
            <a:r>
              <a:rPr lang="fa-IR" sz="2000" b="1" dirty="0" smtClean="0">
                <a:solidFill>
                  <a:srgbClr val="00863D"/>
                </a:solidFill>
              </a:rPr>
              <a:t>ذخیره محتوای 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4495800"/>
            <a:ext cx="2895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00863D"/>
                </a:solidFill>
              </a:rPr>
              <a:t>انشعاب نا مشروط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31242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9xxx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35814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Axxx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40386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Bxxx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44958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4xxx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40386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3xxx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0" y="44958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Cxxx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35814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2xxx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31242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1xxx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9200" y="3124200"/>
            <a:ext cx="76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ADD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3581400"/>
            <a:ext cx="76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LDA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" y="4038600"/>
            <a:ext cx="76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STA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9200" y="4495800"/>
            <a:ext cx="76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BUN</a:t>
            </a:r>
            <a:endParaRPr lang="fa-IR" sz="2400" b="1" dirty="0">
              <a:solidFill>
                <a:srgbClr val="00863D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57994" y="4114800"/>
            <a:ext cx="4114006" cy="7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429794" y="4114006"/>
            <a:ext cx="41148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8200" y="2514600"/>
            <a:ext cx="74676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33797" y="4114403"/>
            <a:ext cx="4114800" cy="7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353594" y="4114006"/>
            <a:ext cx="4114006" cy="7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486400" y="4953000"/>
            <a:ext cx="2895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00863D"/>
                </a:solidFill>
              </a:rPr>
              <a:t>انشعاب و ضبط آدرس بازگشت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0200" y="5486400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 smtClean="0">
                <a:solidFill>
                  <a:srgbClr val="00863D"/>
                </a:solidFill>
              </a:rPr>
              <a:t>افزایش و گذر در صورت نتیجه صفر</a:t>
            </a:r>
            <a:endParaRPr lang="fa-IR" b="1" dirty="0">
              <a:solidFill>
                <a:srgbClr val="00863D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19600" y="49530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Dxxx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19600" y="54102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Exxx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24200" y="49530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5xxx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24200" y="54102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6xxx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19200" y="4953000"/>
            <a:ext cx="76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BSA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19200" y="5410200"/>
            <a:ext cx="76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ISZ</a:t>
            </a:r>
            <a:endParaRPr lang="fa-IR" sz="2400" b="1" dirty="0">
              <a:solidFill>
                <a:srgbClr val="00863D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177485"/>
              </p:ext>
            </p:extLst>
          </p:nvPr>
        </p:nvGraphicFramePr>
        <p:xfrm>
          <a:off x="990600" y="1905000"/>
          <a:ext cx="6721522" cy="405193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61845"/>
                <a:gridCol w="1331224"/>
                <a:gridCol w="358203"/>
                <a:gridCol w="2727636"/>
                <a:gridCol w="1013614"/>
                <a:gridCol w="1029000"/>
              </a:tblGrid>
              <a:tr h="504825">
                <a:tc>
                  <a:txBody>
                    <a:bodyPr/>
                    <a:lstStyle/>
                    <a:p>
                      <a:pPr algn="ctr" rtl="1"/>
                      <a:endParaRPr lang="fa-I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/>
                        <a:t>آدرس</a:t>
                      </a:r>
                      <a:endParaRPr lang="fa-I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/>
                        <a:t>کد عمل</a:t>
                      </a:r>
                      <a:endParaRPr lang="fa-I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I</a:t>
                      </a:r>
                      <a:endParaRPr lang="fa-I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25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XXX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       0                           000  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AND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25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XXX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baseline="0" dirty="0" smtClean="0"/>
                        <a:t>       0                           001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ADD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25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XXX</a:t>
                      </a:r>
                      <a:endParaRPr lang="en-US" sz="2000" b="1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2000" b="1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2000" b="1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       0</a:t>
                      </a:r>
                      <a:r>
                        <a:rPr lang="en-US" sz="2000" b="1" baseline="0" dirty="0" smtClean="0"/>
                        <a:t>                           010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LD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25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XXX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       0</a:t>
                      </a:r>
                      <a:r>
                        <a:rPr lang="en-US" sz="2000" b="1" baseline="0" dirty="0" smtClean="0"/>
                        <a:t>                           011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STA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25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XXX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       0</a:t>
                      </a:r>
                      <a:r>
                        <a:rPr lang="en-US" sz="2000" b="1" baseline="0" dirty="0" smtClean="0"/>
                        <a:t>                           100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BUN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25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XXX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       0</a:t>
                      </a:r>
                      <a:r>
                        <a:rPr lang="en-US" sz="2000" b="1" baseline="0" dirty="0" smtClean="0"/>
                        <a:t>                           101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BSA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25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XXX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       0                           110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ISZ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371600" y="16002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9600" y="304800"/>
            <a:ext cx="777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1-1-دستورات ارجاع به حافظه</a:t>
            </a:r>
            <a:endParaRPr lang="fa-IR" sz="3600" b="1" cap="all" spc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  <a:p>
            <a:pPr algn="ctr"/>
            <a:r>
              <a:rPr lang="fa-IR" sz="36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ارجاع به حافظه با آدرس دهی مستقیم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2122" y="25146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0XXX</a:t>
            </a:r>
            <a:endParaRPr lang="fa-IR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12122" y="29718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1XXX</a:t>
            </a:r>
            <a:endParaRPr lang="fa-IR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12122" y="3505200"/>
            <a:ext cx="762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2XXX</a:t>
            </a:r>
            <a:endParaRPr lang="fa-IR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12122" y="39624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3XXX</a:t>
            </a:r>
            <a:endParaRPr lang="fa-IR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12122" y="44958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4XXX</a:t>
            </a:r>
            <a:endParaRPr lang="fa-IR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12122" y="5029200"/>
            <a:ext cx="762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5XXX</a:t>
            </a:r>
            <a:endParaRPr lang="fa-I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12122" y="54864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6XXX</a:t>
            </a:r>
            <a:endParaRPr lang="fa-IR" sz="1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4114800" y="6019800"/>
            <a:ext cx="838200" cy="400110"/>
            <a:chOff x="4114800" y="5715000"/>
            <a:chExt cx="838200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4114800" y="5715000"/>
              <a:ext cx="83820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 smtClean="0"/>
                <a:t>0111</a:t>
              </a:r>
              <a:endParaRPr lang="fa-IR" sz="2000" b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 flipV="1">
              <a:off x="4191000" y="5715000"/>
              <a:ext cx="6096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91000" y="5715000"/>
              <a:ext cx="5334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447800" y="16002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81000" y="381000"/>
            <a:ext cx="8305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1-2-دستورات ارجاع به حافظه</a:t>
            </a:r>
          </a:p>
          <a:p>
            <a:pPr algn="ctr"/>
            <a:r>
              <a:rPr lang="fa-IR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ارجاع به حافظه با آدرس دهی غیر مستقیم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752600"/>
          <a:ext cx="6822743" cy="4267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418229"/>
                <a:gridCol w="2885658"/>
                <a:gridCol w="1276910"/>
                <a:gridCol w="1241946"/>
              </a:tblGrid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آدرس</a:t>
                      </a:r>
                      <a:endParaRPr lang="fa-I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کد عمل</a:t>
                      </a:r>
                      <a:endParaRPr lang="fa-I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I</a:t>
                      </a:r>
                      <a:endParaRPr lang="fa-I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XXX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i="0" dirty="0" smtClean="0"/>
                        <a:t>      1                            000  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AND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XXX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i="0" baseline="0" dirty="0" smtClean="0"/>
                        <a:t>      1                            001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ADD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i="0" dirty="0" smtClean="0"/>
                        <a:t>      1</a:t>
                      </a:r>
                      <a:r>
                        <a:rPr lang="en-US" sz="2000" b="1" i="0" baseline="0" dirty="0" smtClean="0"/>
                        <a:t>                            010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LD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XXX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i="0" dirty="0" smtClean="0"/>
                        <a:t>      1</a:t>
                      </a:r>
                      <a:r>
                        <a:rPr lang="en-US" sz="2000" b="1" i="0" baseline="0" dirty="0" smtClean="0"/>
                        <a:t>                            011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STA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XXX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i="0" dirty="0" smtClean="0"/>
                        <a:t>      1</a:t>
                      </a:r>
                      <a:r>
                        <a:rPr lang="en-US" sz="2000" b="1" i="0" baseline="0" dirty="0" smtClean="0"/>
                        <a:t>                            100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BUN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XXX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i="0" dirty="0" smtClean="0"/>
                        <a:t>      1</a:t>
                      </a:r>
                      <a:r>
                        <a:rPr lang="en-US" sz="2000" b="1" i="0" baseline="0" dirty="0" smtClean="0"/>
                        <a:t>                            101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BSA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XXX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1" i="0" dirty="0" smtClean="0"/>
                        <a:t>      1                            110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/>
                        <a:t>ISZ</a:t>
                      </a:r>
                      <a:endParaRPr lang="fa-IR" sz="20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90514" y="24384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8XXX</a:t>
            </a:r>
            <a:endParaRPr lang="fa-IR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90514" y="29718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9XXX</a:t>
            </a:r>
            <a:endParaRPr lang="fa-IR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3505200"/>
            <a:ext cx="762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AXXX</a:t>
            </a:r>
            <a:endParaRPr lang="fa-IR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90514" y="40386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BXXX</a:t>
            </a:r>
            <a:endParaRPr lang="fa-IR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90514" y="45720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CXXX</a:t>
            </a:r>
            <a:endParaRPr lang="fa-I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5105400"/>
            <a:ext cx="762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DXXX</a:t>
            </a:r>
            <a:endParaRPr lang="fa-IR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90514" y="56388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EXXX</a:t>
            </a:r>
            <a:endParaRPr lang="fa-IR" sz="16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14800" y="6096000"/>
            <a:ext cx="838200" cy="400110"/>
            <a:chOff x="4114800" y="5715000"/>
            <a:chExt cx="838200" cy="400110"/>
          </a:xfrm>
        </p:grpSpPr>
        <p:sp>
          <p:nvSpPr>
            <p:cNvPr id="14" name="TextBox 13"/>
            <p:cNvSpPr txBox="1"/>
            <p:nvPr/>
          </p:nvSpPr>
          <p:spPr>
            <a:xfrm>
              <a:off x="4114800" y="5715000"/>
              <a:ext cx="83820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 smtClean="0"/>
                <a:t>1111</a:t>
              </a:r>
              <a:endParaRPr lang="fa-IR" sz="2000" b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 flipV="1">
              <a:off x="4191000" y="5715000"/>
              <a:ext cx="6096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91000" y="5715000"/>
              <a:ext cx="5334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0" y="8382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85800" y="304800"/>
            <a:ext cx="792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فلوچارت دستورالعمل های حافظه ای</a:t>
            </a:r>
            <a:endParaRPr lang="en-US" sz="32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48000" y="2667000"/>
            <a:ext cx="1752600" cy="762000"/>
            <a:chOff x="3048000" y="2667000"/>
            <a:chExt cx="1752600" cy="762000"/>
          </a:xfrm>
        </p:grpSpPr>
        <p:sp>
          <p:nvSpPr>
            <p:cNvPr id="10" name="Rounded Rectangle 9"/>
            <p:cNvSpPr/>
            <p:nvPr/>
          </p:nvSpPr>
          <p:spPr>
            <a:xfrm>
              <a:off x="3048000" y="2667000"/>
              <a:ext cx="1752600" cy="762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/>
              </a:r>
              <a:br>
                <a:rPr lang="en-US" b="1" dirty="0" smtClean="0"/>
              </a:br>
              <a:r>
                <a:rPr lang="en-US" b="1" dirty="0" smtClean="0"/>
                <a:t>AC       AC  +  DR</a:t>
              </a:r>
            </a:p>
            <a:p>
              <a:pPr algn="ctr"/>
              <a:r>
                <a:rPr lang="en-US" b="1" dirty="0" smtClean="0"/>
                <a:t>E        Cout</a:t>
              </a:r>
              <a:br>
                <a:rPr lang="en-US" b="1" dirty="0" smtClean="0"/>
              </a:br>
              <a:r>
                <a:rPr lang="en-US" b="1" dirty="0" smtClean="0"/>
                <a:t>SC          0 </a:t>
              </a:r>
            </a:p>
            <a:p>
              <a:pPr algn="ctr"/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3505200" y="2743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rot="10800000">
            <a:off x="3657600" y="3048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219200" y="1981200"/>
            <a:ext cx="1600200" cy="304800"/>
            <a:chOff x="1219200" y="2057400"/>
            <a:chExt cx="1600200" cy="304800"/>
          </a:xfrm>
        </p:grpSpPr>
        <p:sp>
          <p:nvSpPr>
            <p:cNvPr id="4" name="Rounded Rectangle 3"/>
            <p:cNvSpPr/>
            <p:nvPr/>
          </p:nvSpPr>
          <p:spPr>
            <a:xfrm>
              <a:off x="1219200" y="2057400"/>
              <a:ext cx="1600200" cy="304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/>
                <a:t>DR        M[AR]</a:t>
              </a:r>
              <a:endParaRPr lang="en-US" b="1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1676400" y="2209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048000" y="1981200"/>
            <a:ext cx="1600200" cy="304800"/>
            <a:chOff x="3048000" y="2057400"/>
            <a:chExt cx="1600200" cy="304800"/>
          </a:xfrm>
        </p:grpSpPr>
        <p:sp>
          <p:nvSpPr>
            <p:cNvPr id="5" name="Rounded Rectangle 4"/>
            <p:cNvSpPr/>
            <p:nvPr/>
          </p:nvSpPr>
          <p:spPr>
            <a:xfrm>
              <a:off x="3048000" y="2057400"/>
              <a:ext cx="1600200" cy="304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/>
                <a:t>DR        M[AR]</a:t>
              </a:r>
              <a:endParaRPr lang="en-US" b="1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3505200" y="2209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876800" y="1981200"/>
            <a:ext cx="1600200" cy="304800"/>
            <a:chOff x="4876800" y="2057400"/>
            <a:chExt cx="1600200" cy="304800"/>
          </a:xfrm>
        </p:grpSpPr>
        <p:sp>
          <p:nvSpPr>
            <p:cNvPr id="6" name="Rounded Rectangle 5"/>
            <p:cNvSpPr/>
            <p:nvPr/>
          </p:nvSpPr>
          <p:spPr>
            <a:xfrm>
              <a:off x="4876800" y="2057400"/>
              <a:ext cx="1600200" cy="304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/>
                <a:t>DR        M[AR]</a:t>
              </a:r>
              <a:endParaRPr lang="en-US" b="1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>
              <a:off x="5334000" y="2209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629400" y="1981200"/>
            <a:ext cx="1600200" cy="533400"/>
            <a:chOff x="6629400" y="2057400"/>
            <a:chExt cx="1600200" cy="533400"/>
          </a:xfrm>
        </p:grpSpPr>
        <p:sp>
          <p:nvSpPr>
            <p:cNvPr id="7" name="Rounded Rectangle 6"/>
            <p:cNvSpPr/>
            <p:nvPr/>
          </p:nvSpPr>
          <p:spPr>
            <a:xfrm>
              <a:off x="6629400" y="2057400"/>
              <a:ext cx="1600200" cy="533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/>
                <a:t>DR        M[AR]</a:t>
              </a:r>
            </a:p>
            <a:p>
              <a:r>
                <a:rPr lang="en-US" b="1" dirty="0" smtClean="0"/>
                <a:t>SC          0</a:t>
              </a:r>
              <a:endParaRPr lang="en-US" b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>
              <a:off x="7086600" y="2209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>
              <a:off x="7086600" y="24384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/>
          <p:nvPr/>
        </p:nvCxnSpPr>
        <p:spPr>
          <a:xfrm rot="10800000">
            <a:off x="38100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143000" y="2667000"/>
            <a:ext cx="1676400" cy="685800"/>
            <a:chOff x="1143000" y="2667000"/>
            <a:chExt cx="1676400" cy="685800"/>
          </a:xfrm>
        </p:grpSpPr>
        <p:grpSp>
          <p:nvGrpSpPr>
            <p:cNvPr id="36" name="Group 35"/>
            <p:cNvGrpSpPr/>
            <p:nvPr/>
          </p:nvGrpSpPr>
          <p:grpSpPr>
            <a:xfrm>
              <a:off x="1143000" y="2667000"/>
              <a:ext cx="1676400" cy="685800"/>
              <a:chOff x="1143000" y="2667000"/>
              <a:chExt cx="1676400" cy="6858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143000" y="2667000"/>
                <a:ext cx="1676400" cy="685800"/>
              </a:xfrm>
              <a:prstGeom prst="roundRect">
                <a:avLst>
                  <a:gd name="adj" fmla="val 387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AC     AC       DR</a:t>
                </a:r>
              </a:p>
              <a:p>
                <a:pPr algn="ctr"/>
                <a:r>
                  <a:rPr lang="en-US" b="1" dirty="0" smtClean="0"/>
                  <a:t> SC          0 </a:t>
                </a:r>
                <a:endParaRPr lang="en-US" b="1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rot="10800000">
                <a:off x="1905000" y="3124200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10800000">
                <a:off x="1524000" y="28956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133600" y="2819400"/>
              <a:ext cx="152400" cy="152400"/>
              <a:chOff x="4953000" y="2438400"/>
              <a:chExt cx="152400" cy="1524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16200000" flipV="1">
                <a:off x="4991100" y="2476500"/>
                <a:ext cx="152400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915694" y="2476500"/>
                <a:ext cx="151606" cy="769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4953000" y="2667000"/>
            <a:ext cx="1676400" cy="762000"/>
            <a:chOff x="1143000" y="2667000"/>
            <a:chExt cx="1676400" cy="685800"/>
          </a:xfrm>
        </p:grpSpPr>
        <p:sp>
          <p:nvSpPr>
            <p:cNvPr id="48" name="Rounded Rectangle 47"/>
            <p:cNvSpPr/>
            <p:nvPr/>
          </p:nvSpPr>
          <p:spPr>
            <a:xfrm>
              <a:off x="1143000" y="2667000"/>
              <a:ext cx="1676400" cy="685800"/>
            </a:xfrm>
            <a:prstGeom prst="roundRect">
              <a:avLst>
                <a:gd name="adj" fmla="val 387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AC        DR</a:t>
              </a:r>
            </a:p>
            <a:p>
              <a:pPr algn="ctr"/>
              <a:r>
                <a:rPr lang="en-US" b="1" dirty="0" smtClean="0"/>
                <a:t> SC          0 </a:t>
              </a:r>
              <a:endParaRPr lang="en-US" b="1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10800000">
              <a:off x="1828800" y="3124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1828800" y="2895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143000" y="4038600"/>
            <a:ext cx="1600200" cy="533400"/>
            <a:chOff x="1143000" y="4038600"/>
            <a:chExt cx="1600200" cy="533400"/>
          </a:xfrm>
        </p:grpSpPr>
        <p:sp>
          <p:nvSpPr>
            <p:cNvPr id="11" name="Rounded Rectangle 10"/>
            <p:cNvSpPr/>
            <p:nvPr/>
          </p:nvSpPr>
          <p:spPr>
            <a:xfrm>
              <a:off x="1143000" y="4038600"/>
              <a:ext cx="1600200" cy="5334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PC       AR</a:t>
              </a:r>
            </a:p>
            <a:p>
              <a:pPr algn="ctr"/>
              <a:r>
                <a:rPr lang="en-US" b="1" dirty="0" smtClean="0"/>
                <a:t>SC        0</a:t>
              </a:r>
              <a:endParaRPr lang="en-US" b="1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1828800" y="4419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>
              <a:off x="1828800" y="4191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048000" y="4038600"/>
            <a:ext cx="1600200" cy="533400"/>
            <a:chOff x="3048000" y="4038600"/>
            <a:chExt cx="1600200" cy="533400"/>
          </a:xfrm>
        </p:grpSpPr>
        <p:sp>
          <p:nvSpPr>
            <p:cNvPr id="12" name="Rounded Rectangle 11"/>
            <p:cNvSpPr/>
            <p:nvPr/>
          </p:nvSpPr>
          <p:spPr>
            <a:xfrm>
              <a:off x="3048000" y="4038600"/>
              <a:ext cx="1600200" cy="5334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/>
                <a:t>M[AR]         PC</a:t>
              </a:r>
            </a:p>
            <a:p>
              <a:r>
                <a:rPr lang="en-US" b="1" dirty="0" smtClean="0"/>
                <a:t>AR         AR + 1</a:t>
              </a:r>
              <a:endParaRPr lang="en-US" b="1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10800000">
              <a:off x="3886200" y="4191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0800000">
              <a:off x="3505200" y="4419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876800" y="4038600"/>
            <a:ext cx="1600200" cy="304800"/>
            <a:chOff x="4876800" y="4038600"/>
            <a:chExt cx="1600200" cy="304800"/>
          </a:xfrm>
        </p:grpSpPr>
        <p:sp>
          <p:nvSpPr>
            <p:cNvPr id="14" name="Rounded Rectangle 13"/>
            <p:cNvSpPr/>
            <p:nvPr/>
          </p:nvSpPr>
          <p:spPr>
            <a:xfrm>
              <a:off x="4876800" y="4038600"/>
              <a:ext cx="1600200" cy="304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/>
                <a:t>DR</a:t>
              </a:r>
              <a:r>
                <a:rPr lang="en-US" dirty="0" smtClean="0"/>
                <a:t>        </a:t>
              </a:r>
              <a:r>
                <a:rPr lang="en-US" b="1" dirty="0" smtClean="0"/>
                <a:t>M[AR]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>
              <a:off x="5334000" y="4191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048000" y="4876800"/>
            <a:ext cx="1600200" cy="533400"/>
            <a:chOff x="1143000" y="4038600"/>
            <a:chExt cx="1600200" cy="533400"/>
          </a:xfrm>
        </p:grpSpPr>
        <p:sp>
          <p:nvSpPr>
            <p:cNvPr id="62" name="Rounded Rectangle 61"/>
            <p:cNvSpPr/>
            <p:nvPr/>
          </p:nvSpPr>
          <p:spPr>
            <a:xfrm>
              <a:off x="1143000" y="4038600"/>
              <a:ext cx="1600200" cy="533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PC       AR</a:t>
              </a:r>
            </a:p>
            <a:p>
              <a:pPr algn="ctr"/>
              <a:r>
                <a:rPr lang="en-US" b="1" dirty="0" smtClean="0"/>
                <a:t>SC        0</a:t>
              </a:r>
              <a:endParaRPr lang="en-US" b="1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10800000">
              <a:off x="1828800" y="4419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>
              <a:off x="1828800" y="4191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4953000" y="5715000"/>
            <a:ext cx="2286000" cy="762000"/>
            <a:chOff x="4953000" y="5715000"/>
            <a:chExt cx="2286000" cy="762000"/>
          </a:xfrm>
        </p:grpSpPr>
        <p:sp>
          <p:nvSpPr>
            <p:cNvPr id="16" name="Rounded Rectangle 15"/>
            <p:cNvSpPr/>
            <p:nvPr/>
          </p:nvSpPr>
          <p:spPr>
            <a:xfrm>
              <a:off x="4953000" y="5715000"/>
              <a:ext cx="2286000" cy="7620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b="1" dirty="0" smtClean="0"/>
                <a:t>M[AR]              DR</a:t>
              </a:r>
            </a:p>
            <a:p>
              <a:r>
                <a:rPr lang="en-US" sz="1200" b="1" dirty="0" smtClean="0"/>
                <a:t>IF(DR=0)</a:t>
              </a:r>
            </a:p>
            <a:p>
              <a:r>
                <a:rPr lang="en-US" sz="1200" b="1" dirty="0" smtClean="0"/>
                <a:t>Then (pc           PC+1)</a:t>
              </a:r>
            </a:p>
            <a:p>
              <a:r>
                <a:rPr lang="en-US" sz="1200" b="1" dirty="0" smtClean="0"/>
                <a:t>SC                      0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rot="10800000">
              <a:off x="5638800" y="5791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5638800" y="6172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5486400" y="6400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/>
          <p:cNvCxnSpPr/>
          <p:nvPr/>
        </p:nvCxnSpPr>
        <p:spPr>
          <a:xfrm rot="5400000">
            <a:off x="3772694" y="2475706"/>
            <a:ext cx="3810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3810794" y="4723606"/>
            <a:ext cx="3048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5449094" y="4609306"/>
            <a:ext cx="5334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5601494" y="2475706"/>
            <a:ext cx="3810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1791494" y="2475706"/>
            <a:ext cx="3810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5449094" y="5447506"/>
            <a:ext cx="5334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1943100" y="1524000"/>
            <a:ext cx="5372894" cy="2514600"/>
            <a:chOff x="1943100" y="1524000"/>
            <a:chExt cx="5372894" cy="2514600"/>
          </a:xfrm>
        </p:grpSpPr>
        <p:cxnSp>
          <p:nvCxnSpPr>
            <p:cNvPr id="96" name="Elbow Connector 95"/>
            <p:cNvCxnSpPr>
              <a:stCxn id="4" idx="0"/>
              <a:endCxn id="11" idx="0"/>
            </p:cNvCxnSpPr>
            <p:nvPr/>
          </p:nvCxnSpPr>
          <p:spPr>
            <a:xfrm rot="16200000" flipH="1" flipV="1">
              <a:off x="952500" y="2971800"/>
              <a:ext cx="2057400" cy="76200"/>
            </a:xfrm>
            <a:prstGeom prst="bentConnector5">
              <a:avLst>
                <a:gd name="adj1" fmla="val -21061"/>
                <a:gd name="adj2" fmla="val -8496272"/>
                <a:gd name="adj3" fmla="val 85268"/>
              </a:avLst>
            </a:prstGeom>
            <a:ln>
              <a:solidFill>
                <a:schemeClr val="accent1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5400000">
              <a:off x="7086600" y="1752600"/>
              <a:ext cx="4572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5400000">
              <a:off x="5563394" y="3885406"/>
              <a:ext cx="3048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5400000">
              <a:off x="3810794" y="3885406"/>
              <a:ext cx="3048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5400000">
              <a:off x="5563394" y="1751806"/>
              <a:ext cx="4572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5400000">
              <a:off x="3734594" y="1751806"/>
              <a:ext cx="4572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1676400" y="1219200"/>
            <a:ext cx="609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AND</a:t>
            </a:r>
            <a:endParaRPr lang="fa-IR" sz="16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3657600" y="1219200"/>
            <a:ext cx="609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ADD</a:t>
            </a:r>
            <a:endParaRPr lang="fa-IR" sz="16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5486400" y="1219200"/>
            <a:ext cx="609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LDA</a:t>
            </a:r>
            <a:endParaRPr lang="fa-IR" sz="16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7010400" y="1219200"/>
            <a:ext cx="609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STA</a:t>
            </a:r>
            <a:endParaRPr lang="fa-IR" sz="16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2133600" y="16764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D</a:t>
            </a:r>
            <a:r>
              <a:rPr lang="en-US" sz="1100" b="1" dirty="0" smtClean="0"/>
              <a:t>0</a:t>
            </a:r>
            <a:r>
              <a:rPr lang="en-US" sz="1600" b="1" dirty="0" smtClean="0"/>
              <a:t>T</a:t>
            </a:r>
            <a:r>
              <a:rPr lang="en-US" sz="1100" b="1" dirty="0" smtClean="0"/>
              <a:t>4</a:t>
            </a:r>
            <a:endParaRPr lang="fa-IR" sz="16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038600" y="16764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D</a:t>
            </a:r>
            <a:r>
              <a:rPr lang="en-US" sz="1100" b="1" dirty="0" smtClean="0"/>
              <a:t>1</a:t>
            </a:r>
            <a:r>
              <a:rPr lang="en-US" sz="1600" b="1" dirty="0" smtClean="0"/>
              <a:t>T</a:t>
            </a:r>
            <a:r>
              <a:rPr lang="en-US" sz="1100" b="1" dirty="0" smtClean="0"/>
              <a:t>4</a:t>
            </a:r>
            <a:endParaRPr lang="fa-IR" sz="16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943600" y="16764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D</a:t>
            </a:r>
            <a:r>
              <a:rPr lang="en-US" sz="1100" b="1" dirty="0" smtClean="0"/>
              <a:t>2</a:t>
            </a:r>
            <a:r>
              <a:rPr lang="en-US" sz="1600" b="1" dirty="0" smtClean="0"/>
              <a:t>T</a:t>
            </a:r>
            <a:r>
              <a:rPr lang="en-US" sz="1100" b="1" dirty="0" smtClean="0"/>
              <a:t>4</a:t>
            </a:r>
            <a:endParaRPr lang="fa-IR" sz="16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7620000" y="16764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D</a:t>
            </a:r>
            <a:r>
              <a:rPr lang="en-US" sz="1100" b="1" dirty="0" smtClean="0"/>
              <a:t>3</a:t>
            </a:r>
            <a:r>
              <a:rPr lang="en-US" sz="1600" b="1" dirty="0" smtClean="0"/>
              <a:t>T</a:t>
            </a:r>
            <a:r>
              <a:rPr lang="en-US" sz="1100" b="1" dirty="0" smtClean="0"/>
              <a:t>4</a:t>
            </a:r>
            <a:endParaRPr lang="fa-IR" sz="16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2133600" y="23622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D</a:t>
            </a:r>
            <a:r>
              <a:rPr lang="en-US" sz="1100" b="1" dirty="0" smtClean="0"/>
              <a:t>0</a:t>
            </a:r>
            <a:r>
              <a:rPr lang="en-US" sz="1600" b="1" dirty="0" smtClean="0"/>
              <a:t>T</a:t>
            </a:r>
            <a:r>
              <a:rPr lang="en-US" sz="1100" b="1" dirty="0" smtClean="0"/>
              <a:t>5</a:t>
            </a:r>
            <a:endParaRPr lang="fa-IR" sz="16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038600" y="23622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D</a:t>
            </a:r>
            <a:r>
              <a:rPr lang="en-US" sz="1100" b="1" dirty="0" smtClean="0"/>
              <a:t>1</a:t>
            </a:r>
            <a:r>
              <a:rPr lang="en-US" sz="1600" b="1" dirty="0" smtClean="0"/>
              <a:t>T</a:t>
            </a:r>
            <a:r>
              <a:rPr lang="en-US" sz="1100" b="1" dirty="0" smtClean="0"/>
              <a:t>5</a:t>
            </a:r>
            <a:endParaRPr lang="fa-IR" sz="16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5943600" y="23622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D</a:t>
            </a:r>
            <a:r>
              <a:rPr lang="en-US" sz="1100" b="1" dirty="0" smtClean="0"/>
              <a:t>2</a:t>
            </a:r>
            <a:r>
              <a:rPr lang="en-US" sz="1600" b="1" dirty="0" smtClean="0"/>
              <a:t>T</a:t>
            </a:r>
            <a:r>
              <a:rPr lang="en-US" sz="1100" b="1" dirty="0" smtClean="0"/>
              <a:t>5</a:t>
            </a:r>
            <a:endParaRPr lang="fa-IR" sz="16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1676400" y="3429000"/>
            <a:ext cx="609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BUN</a:t>
            </a:r>
            <a:endParaRPr lang="fa-IR" sz="16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5410200" y="3429000"/>
            <a:ext cx="609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ISZ</a:t>
            </a:r>
            <a:endParaRPr lang="fa-IR" sz="16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3429000"/>
            <a:ext cx="609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BSA</a:t>
            </a:r>
            <a:endParaRPr lang="fa-IR" sz="16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4038600" y="45720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D</a:t>
            </a:r>
            <a:r>
              <a:rPr lang="en-US" sz="1100" b="1" dirty="0" smtClean="0"/>
              <a:t>5</a:t>
            </a:r>
            <a:r>
              <a:rPr lang="en-US" sz="1600" b="1" dirty="0" smtClean="0"/>
              <a:t>T</a:t>
            </a:r>
            <a:r>
              <a:rPr lang="en-US" sz="1100" b="1" dirty="0" smtClean="0"/>
              <a:t>5</a:t>
            </a:r>
            <a:endParaRPr lang="fa-IR" sz="16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5943600" y="37338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D</a:t>
            </a:r>
            <a:r>
              <a:rPr lang="en-US" sz="1100" b="1" dirty="0" smtClean="0"/>
              <a:t>6</a:t>
            </a:r>
            <a:r>
              <a:rPr lang="en-US" sz="1600" b="1" dirty="0" smtClean="0"/>
              <a:t>T</a:t>
            </a:r>
            <a:r>
              <a:rPr lang="en-US" sz="1100" b="1" dirty="0" smtClean="0"/>
              <a:t>4</a:t>
            </a:r>
            <a:endParaRPr lang="fa-IR" sz="16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4038600" y="37338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D</a:t>
            </a:r>
            <a:r>
              <a:rPr lang="en-US" sz="1100" b="1" dirty="0" smtClean="0"/>
              <a:t>5</a:t>
            </a:r>
            <a:r>
              <a:rPr lang="en-US" sz="1600" b="1" dirty="0" smtClean="0"/>
              <a:t>T</a:t>
            </a:r>
            <a:r>
              <a:rPr lang="en-US" sz="1100" b="1" dirty="0" smtClean="0"/>
              <a:t>4</a:t>
            </a:r>
            <a:endParaRPr lang="fa-IR" sz="16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2133600" y="37338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D</a:t>
            </a:r>
            <a:r>
              <a:rPr lang="en-US" sz="1100" b="1" dirty="0" smtClean="0"/>
              <a:t>4</a:t>
            </a:r>
            <a:r>
              <a:rPr lang="en-US" sz="1600" b="1" dirty="0" smtClean="0"/>
              <a:t>T</a:t>
            </a:r>
            <a:r>
              <a:rPr lang="en-US" sz="1100" b="1" dirty="0" smtClean="0"/>
              <a:t>4</a:t>
            </a:r>
            <a:endParaRPr lang="fa-IR" sz="16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943600" y="45720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D</a:t>
            </a:r>
            <a:r>
              <a:rPr lang="en-US" sz="1100" b="1" dirty="0" smtClean="0"/>
              <a:t>6</a:t>
            </a:r>
            <a:r>
              <a:rPr lang="en-US" sz="1600" b="1" dirty="0" smtClean="0"/>
              <a:t>T</a:t>
            </a:r>
            <a:r>
              <a:rPr lang="en-US" sz="1100" b="1" dirty="0" smtClean="0"/>
              <a:t>5</a:t>
            </a:r>
            <a:endParaRPr lang="fa-IR" sz="1600" b="1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4953000" y="4876800"/>
            <a:ext cx="1600200" cy="304800"/>
            <a:chOff x="4953000" y="4876800"/>
            <a:chExt cx="1600200" cy="304800"/>
          </a:xfrm>
        </p:grpSpPr>
        <p:sp>
          <p:nvSpPr>
            <p:cNvPr id="15" name="Rounded Rectangle 14"/>
            <p:cNvSpPr/>
            <p:nvPr/>
          </p:nvSpPr>
          <p:spPr>
            <a:xfrm>
              <a:off x="4953000" y="4876800"/>
              <a:ext cx="16002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/>
                <a:t>DR         DR + 1</a:t>
              </a:r>
              <a:endParaRPr lang="en-US" b="1" dirty="0"/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rot="10800000">
              <a:off x="5410200" y="5029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1" name="TextBox 140"/>
          <p:cNvSpPr txBox="1"/>
          <p:nvPr/>
        </p:nvSpPr>
        <p:spPr>
          <a:xfrm>
            <a:off x="6553200" y="54102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D</a:t>
            </a:r>
            <a:r>
              <a:rPr lang="en-US" sz="1100" b="1" dirty="0" smtClean="0"/>
              <a:t>6</a:t>
            </a:r>
            <a:r>
              <a:rPr lang="en-US" sz="1600" b="1" dirty="0" smtClean="0"/>
              <a:t>T</a:t>
            </a:r>
            <a:r>
              <a:rPr lang="en-US" sz="1100" b="1" dirty="0" smtClean="0"/>
              <a:t>6</a:t>
            </a:r>
            <a:endParaRPr lang="fa-IR" sz="1600" b="1" dirty="0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3429000" y="1219200"/>
            <a:ext cx="2743200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>
            <a:off x="4648200" y="1371600"/>
            <a:ext cx="3048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733800" y="914400"/>
            <a:ext cx="2057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دستورالعمل حافظه ای</a:t>
            </a:r>
            <a:endParaRPr lang="fa-IR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41" grpId="0"/>
      <p:bldP spid="1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47800" y="10668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000" y="457200"/>
            <a:ext cx="8305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2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2-دستورات ارجاع به ثبات</a:t>
            </a:r>
            <a:endParaRPr lang="en-US" sz="32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387326"/>
              </p:ext>
            </p:extLst>
          </p:nvPr>
        </p:nvGraphicFramePr>
        <p:xfrm>
          <a:off x="990600" y="1371600"/>
          <a:ext cx="7162800" cy="4922520"/>
        </p:xfrm>
        <a:graphic>
          <a:graphicData uri="http://schemas.openxmlformats.org/drawingml/2006/table">
            <a:tbl>
              <a:tblPr rtl="1" firstRow="1" bandRow="1">
                <a:tableStyleId>{69C7853C-536D-4A76-A0AE-DD22124D55A5}</a:tableStyleId>
              </a:tblPr>
              <a:tblGrid>
                <a:gridCol w="801049"/>
                <a:gridCol w="3199531"/>
                <a:gridCol w="1234474"/>
                <a:gridCol w="793844"/>
                <a:gridCol w="1133902"/>
              </a:tblGrid>
              <a:tr h="533400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عملیات ثباتی</a:t>
                      </a:r>
                      <a:endParaRPr lang="fa-I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کد عمل</a:t>
                      </a:r>
                      <a:endParaRPr lang="fa-I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I</a:t>
                      </a:r>
                      <a:endParaRPr lang="fa-I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77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7800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1000              0000             0000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0             111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CLA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77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7400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0100</a:t>
                      </a:r>
                      <a:r>
                        <a:rPr lang="fa-IR" b="1" dirty="0" smtClean="0"/>
                        <a:t>         </a:t>
                      </a:r>
                      <a:r>
                        <a:rPr lang="en-US" b="1" dirty="0" smtClean="0"/>
                        <a:t>   0000     </a:t>
                      </a:r>
                      <a:r>
                        <a:rPr lang="en-US" b="1" baseline="0" dirty="0" smtClean="0"/>
                        <a:t>  </a:t>
                      </a:r>
                      <a:r>
                        <a:rPr lang="en-US" b="1" dirty="0" smtClean="0"/>
                        <a:t>      0000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0             111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CLE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77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7200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0010              0000             0000    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0             111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CMA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77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7100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0001              0000             0000 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0             111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CME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77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7080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0000              1000             0000   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0             111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CIR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77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7040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0000              0100             0000  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0             111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CIL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77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7020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0000              0010             0000    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0             111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INC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77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7010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0000              0001             0000   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0             111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SPA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77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7008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0000              0000             1000    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0             111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SNA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77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7004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0000              0000             0100 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0             111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SZA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77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7002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0000              0000             0010   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 0             111</a:t>
                      </a:r>
                      <a:endParaRPr lang="fa-IR" b="1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SZE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77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7001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0000              0000             0001    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 0             111</a:t>
                      </a:r>
                      <a:endParaRPr lang="fa-IR" b="1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HLT</a:t>
                      </a:r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38200" y="2057400"/>
            <a:ext cx="74676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8200" y="1143000"/>
            <a:ext cx="7162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کد شانزده شانزدهی</a:t>
            </a:r>
          </a:p>
          <a:p>
            <a:pPr algn="r"/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شرح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I=0</a:t>
            </a:r>
            <a:r>
              <a:rPr lang="fa-IR" sz="2800" b="1" i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I=1                             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</a:rPr>
              <a:t>سمبل</a:t>
            </a:r>
            <a:endParaRPr lang="fa-I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76994" y="4114800"/>
            <a:ext cx="4876006" cy="7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2820194" y="4114006"/>
            <a:ext cx="48768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" y="2057400"/>
            <a:ext cx="74676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52797" y="4114403"/>
            <a:ext cx="4876800" cy="7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743597" y="4114403"/>
            <a:ext cx="4876800" cy="7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11430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" y="381000"/>
            <a:ext cx="830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40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دستورالعمل های ثباتی</a:t>
            </a:r>
            <a:endParaRPr lang="en-US" sz="40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2133600"/>
            <a:ext cx="1447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63D"/>
                </a:solidFill>
              </a:rPr>
              <a:t>AC </a:t>
            </a:r>
            <a:r>
              <a:rPr lang="fa-IR" sz="2000" b="1" dirty="0" smtClean="0">
                <a:solidFill>
                  <a:srgbClr val="00863D"/>
                </a:solidFill>
              </a:rPr>
              <a:t>پاک کردن </a:t>
            </a:r>
            <a:r>
              <a:rPr lang="en-US" sz="2000" b="1" dirty="0" smtClean="0">
                <a:solidFill>
                  <a:srgbClr val="00863D"/>
                </a:solidFill>
              </a:rPr>
              <a:t> 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2514600"/>
            <a:ext cx="1447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63D"/>
                </a:solidFill>
              </a:rPr>
              <a:t>E</a:t>
            </a:r>
            <a:r>
              <a:rPr lang="fa-IR" sz="2000" b="1" dirty="0" smtClean="0">
                <a:solidFill>
                  <a:srgbClr val="00863D"/>
                </a:solidFill>
              </a:rPr>
              <a:t>پاک کردن </a:t>
            </a:r>
            <a:r>
              <a:rPr lang="en-US" sz="2000" b="1" dirty="0" smtClean="0">
                <a:solidFill>
                  <a:srgbClr val="00863D"/>
                </a:solidFill>
              </a:rPr>
              <a:t> 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895600"/>
            <a:ext cx="1447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63D"/>
                </a:solidFill>
              </a:rPr>
              <a:t>AC</a:t>
            </a:r>
            <a:r>
              <a:rPr lang="fa-IR" sz="2000" b="1" dirty="0" smtClean="0">
                <a:solidFill>
                  <a:srgbClr val="00863D"/>
                </a:solidFill>
              </a:rPr>
              <a:t>متمم کردن 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3276600"/>
            <a:ext cx="1447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63D"/>
                </a:solidFill>
              </a:rPr>
              <a:t>E</a:t>
            </a:r>
            <a:r>
              <a:rPr lang="fa-IR" sz="2000" b="1" dirty="0" smtClean="0">
                <a:solidFill>
                  <a:srgbClr val="00863D"/>
                </a:solidFill>
              </a:rPr>
              <a:t>متمم کردن 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3657600"/>
            <a:ext cx="2514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00863D"/>
                </a:solidFill>
              </a:rPr>
              <a:t> به راست</a:t>
            </a:r>
            <a:r>
              <a:rPr lang="en-US" sz="2000" b="1" dirty="0" smtClean="0">
                <a:solidFill>
                  <a:srgbClr val="00863D"/>
                </a:solidFill>
              </a:rPr>
              <a:t>E</a:t>
            </a:r>
            <a:r>
              <a:rPr lang="fa-IR" sz="2000" b="1" dirty="0" smtClean="0">
                <a:solidFill>
                  <a:srgbClr val="00863D"/>
                </a:solidFill>
              </a:rPr>
              <a:t> و </a:t>
            </a:r>
            <a:r>
              <a:rPr lang="en-US" sz="2000" b="1" dirty="0" smtClean="0">
                <a:solidFill>
                  <a:srgbClr val="00863D"/>
                </a:solidFill>
              </a:rPr>
              <a:t>AC</a:t>
            </a:r>
            <a:r>
              <a:rPr lang="fa-IR" sz="2000" b="1" dirty="0" smtClean="0">
                <a:solidFill>
                  <a:srgbClr val="00863D"/>
                </a:solidFill>
              </a:rPr>
              <a:t>چرخش  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4038600"/>
            <a:ext cx="2514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00863D"/>
                </a:solidFill>
              </a:rPr>
              <a:t> به چپ</a:t>
            </a:r>
            <a:r>
              <a:rPr lang="en-US" sz="2000" b="1" dirty="0" smtClean="0">
                <a:solidFill>
                  <a:srgbClr val="00863D"/>
                </a:solidFill>
              </a:rPr>
              <a:t>E</a:t>
            </a:r>
            <a:r>
              <a:rPr lang="fa-IR" sz="2000" b="1" dirty="0" smtClean="0">
                <a:solidFill>
                  <a:srgbClr val="00863D"/>
                </a:solidFill>
              </a:rPr>
              <a:t> و </a:t>
            </a:r>
            <a:r>
              <a:rPr lang="en-US" sz="2000" b="1" dirty="0" smtClean="0">
                <a:solidFill>
                  <a:srgbClr val="00863D"/>
                </a:solidFill>
              </a:rPr>
              <a:t>AC</a:t>
            </a:r>
            <a:r>
              <a:rPr lang="fa-IR" sz="2000" b="1" dirty="0" smtClean="0">
                <a:solidFill>
                  <a:srgbClr val="00863D"/>
                </a:solidFill>
              </a:rPr>
              <a:t>چرخش  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4419600"/>
            <a:ext cx="2514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63D"/>
                </a:solidFill>
              </a:rPr>
              <a:t>AC </a:t>
            </a:r>
            <a:r>
              <a:rPr lang="fa-IR" sz="2000" b="1" dirty="0" smtClean="0">
                <a:solidFill>
                  <a:srgbClr val="00863D"/>
                </a:solidFill>
              </a:rPr>
              <a:t>افزایش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4800600"/>
            <a:ext cx="3124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 smtClean="0">
                <a:solidFill>
                  <a:srgbClr val="00863D"/>
                </a:solidFill>
              </a:rPr>
              <a:t> مثبت باشد</a:t>
            </a:r>
            <a:r>
              <a:rPr lang="en-US" b="1" dirty="0" smtClean="0">
                <a:solidFill>
                  <a:srgbClr val="00863D"/>
                </a:solidFill>
              </a:rPr>
              <a:t>AC </a:t>
            </a:r>
            <a:r>
              <a:rPr lang="fa-IR" b="1" dirty="0" smtClean="0">
                <a:solidFill>
                  <a:srgbClr val="00863D"/>
                </a:solidFill>
              </a:rPr>
              <a:t>گذر از دستور بعدی اگر</a:t>
            </a:r>
            <a:endParaRPr lang="fa-IR" b="1" dirty="0">
              <a:solidFill>
                <a:srgbClr val="00863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5181600"/>
            <a:ext cx="3124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 smtClean="0">
                <a:solidFill>
                  <a:srgbClr val="00863D"/>
                </a:solidFill>
              </a:rPr>
              <a:t> منفی باشد</a:t>
            </a:r>
            <a:r>
              <a:rPr lang="en-US" b="1" dirty="0" smtClean="0">
                <a:solidFill>
                  <a:srgbClr val="00863D"/>
                </a:solidFill>
              </a:rPr>
              <a:t>AC </a:t>
            </a:r>
            <a:r>
              <a:rPr lang="fa-IR" b="1" dirty="0" smtClean="0">
                <a:solidFill>
                  <a:srgbClr val="00863D"/>
                </a:solidFill>
              </a:rPr>
              <a:t>گذر از دستور بعدی اگر</a:t>
            </a:r>
            <a:endParaRPr lang="fa-IR" b="1" dirty="0">
              <a:solidFill>
                <a:srgbClr val="00863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0" y="5562600"/>
            <a:ext cx="3048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 smtClean="0">
                <a:solidFill>
                  <a:srgbClr val="00863D"/>
                </a:solidFill>
              </a:rPr>
              <a:t> صفر باشد</a:t>
            </a:r>
            <a:r>
              <a:rPr lang="en-US" b="1" dirty="0" smtClean="0">
                <a:solidFill>
                  <a:srgbClr val="00863D"/>
                </a:solidFill>
              </a:rPr>
              <a:t>AC </a:t>
            </a:r>
            <a:r>
              <a:rPr lang="fa-IR" b="1" dirty="0" smtClean="0">
                <a:solidFill>
                  <a:srgbClr val="00863D"/>
                </a:solidFill>
              </a:rPr>
              <a:t>گذر از دستور بعدی اگر</a:t>
            </a:r>
            <a:endParaRPr lang="fa-IR" b="1" dirty="0">
              <a:solidFill>
                <a:srgbClr val="00863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5867400"/>
            <a:ext cx="3124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 smtClean="0">
                <a:solidFill>
                  <a:srgbClr val="00863D"/>
                </a:solidFill>
              </a:rPr>
              <a:t> صفر باشد</a:t>
            </a:r>
            <a:r>
              <a:rPr lang="en-US" b="1" dirty="0" smtClean="0">
                <a:solidFill>
                  <a:srgbClr val="00863D"/>
                </a:solidFill>
              </a:rPr>
              <a:t>E </a:t>
            </a:r>
            <a:r>
              <a:rPr lang="fa-IR" b="1" dirty="0" smtClean="0">
                <a:solidFill>
                  <a:srgbClr val="00863D"/>
                </a:solidFill>
              </a:rPr>
              <a:t>گذر از دستور بعدی اگر</a:t>
            </a:r>
            <a:endParaRPr lang="fa-IR" b="1" dirty="0">
              <a:solidFill>
                <a:srgbClr val="00863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2600" y="6172200"/>
            <a:ext cx="281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 smtClean="0">
                <a:solidFill>
                  <a:srgbClr val="00863D"/>
                </a:solidFill>
              </a:rPr>
              <a:t>توقف کامپیوتر</a:t>
            </a:r>
            <a:endParaRPr lang="fa-IR" b="1" dirty="0">
              <a:solidFill>
                <a:srgbClr val="00863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200" y="2133600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7800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0600" y="20574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CLA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05200" y="2514600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7400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05200" y="2895600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7200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05200" y="3276600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7100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657600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7080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05200" y="4038600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7040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05200" y="4419600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7020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05200" y="4800600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7010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05200" y="5181600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7008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5200" y="5562600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7006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05200" y="5867400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7004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05200" y="6172200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7002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0600" y="24384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CLE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90600" y="28194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CMA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90600" y="32004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CME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0600" y="35814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CIR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90600" y="39624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CIL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90600" y="43434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INC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90600" y="47244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SPA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90600" y="51054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SNA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90600" y="54864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SZA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0600" y="57912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SZE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90600" y="60960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HLT</a:t>
            </a:r>
            <a:endParaRPr lang="fa-IR" sz="2000" b="1" dirty="0">
              <a:solidFill>
                <a:srgbClr val="00863D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838200" y="2133600"/>
            <a:ext cx="74676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7" grpId="0"/>
      <p:bldP spid="28" grpId="0"/>
      <p:bldP spid="29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1828800"/>
          <a:ext cx="6822744" cy="3800475"/>
        </p:xfrm>
        <a:graphic>
          <a:graphicData uri="http://schemas.openxmlformats.org/drawingml/2006/table">
            <a:tbl>
              <a:tblPr rtl="1" firstRow="1" bandRow="1">
                <a:tableStyleId>{08FB837D-C827-4EFA-A057-4D05807E0F7C}</a:tableStyleId>
              </a:tblPr>
              <a:tblGrid>
                <a:gridCol w="814317"/>
                <a:gridCol w="3159457"/>
                <a:gridCol w="1658002"/>
                <a:gridCol w="517211"/>
                <a:gridCol w="673757"/>
              </a:tblGrid>
              <a:tr h="542925">
                <a:tc>
                  <a:txBody>
                    <a:bodyPr/>
                    <a:lstStyle/>
                    <a:p>
                      <a:pPr algn="ctr" rtl="1"/>
                      <a:endParaRPr lang="fa-IR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آدرس</a:t>
                      </a:r>
                      <a:endParaRPr lang="fa-IR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کد عمل</a:t>
                      </a:r>
                      <a:endParaRPr lang="fa-IR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I</a:t>
                      </a:r>
                      <a:endParaRPr lang="fa-IR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F800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1000           0000             0000</a:t>
                      </a:r>
                      <a:endParaRPr lang="fa-IR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   1       </a:t>
                      </a:r>
                      <a:r>
                        <a:rPr lang="en-US" sz="2000" b="1" baseline="0" dirty="0" smtClean="0"/>
                        <a:t>   </a:t>
                      </a:r>
                      <a:r>
                        <a:rPr lang="en-US" sz="2000" b="1" dirty="0" smtClean="0"/>
                        <a:t>   111  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INP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F400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0000</a:t>
                      </a:r>
                      <a:r>
                        <a:rPr lang="fa-IR" sz="2000" b="1" dirty="0" smtClean="0"/>
                        <a:t>           </a:t>
                      </a:r>
                      <a:r>
                        <a:rPr lang="en-US" sz="2000" b="1" dirty="0" smtClean="0"/>
                        <a:t>0100     </a:t>
                      </a:r>
                      <a:r>
                        <a:rPr lang="en-US" sz="2000" b="1" baseline="0" dirty="0" smtClean="0"/>
                        <a:t>  </a:t>
                      </a:r>
                      <a:r>
                        <a:rPr lang="en-US" sz="2000" b="1" dirty="0" smtClean="0"/>
                        <a:t>  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 0000</a:t>
                      </a:r>
                      <a:endParaRPr lang="fa-IR" sz="2000" b="1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2000" b="1" baseline="0" dirty="0" smtClean="0"/>
                        <a:t>   1             111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OUT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F200</a:t>
                      </a:r>
                      <a:endParaRPr lang="en-US" sz="2000" b="1" i="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0000</a:t>
                      </a:r>
                      <a:r>
                        <a:rPr lang="fa-IR" sz="2000" b="1" dirty="0" smtClean="0"/>
                        <a:t>           </a:t>
                      </a:r>
                      <a:r>
                        <a:rPr lang="en-US" sz="2000" b="1" dirty="0" smtClean="0"/>
                        <a:t>0010     </a:t>
                      </a:r>
                      <a:r>
                        <a:rPr lang="en-US" sz="2000" b="1" baseline="0" dirty="0" smtClean="0"/>
                        <a:t>  </a:t>
                      </a:r>
                      <a:r>
                        <a:rPr lang="en-US" sz="2000" b="1" dirty="0" smtClean="0"/>
                        <a:t>  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 0000</a:t>
                      </a:r>
                      <a:endParaRPr lang="fa-IR" sz="2000" b="1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2000" b="1" baseline="0" dirty="0" smtClean="0"/>
                        <a:t>   </a:t>
                      </a:r>
                      <a:r>
                        <a:rPr lang="en-US" sz="2000" b="1" dirty="0" smtClean="0"/>
                        <a:t>1</a:t>
                      </a:r>
                      <a:r>
                        <a:rPr lang="en-US" sz="2000" b="1" baseline="0" dirty="0" smtClean="0"/>
                        <a:t>             111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SKI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F100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0000</a:t>
                      </a:r>
                      <a:r>
                        <a:rPr lang="fa-IR" sz="2000" b="1" dirty="0" smtClean="0"/>
                        <a:t>           </a:t>
                      </a:r>
                      <a:r>
                        <a:rPr lang="en-US" sz="2000" b="1" dirty="0" smtClean="0"/>
                        <a:t>0001    </a:t>
                      </a:r>
                      <a:r>
                        <a:rPr lang="en-US" sz="2000" b="1" baseline="0" dirty="0" smtClean="0"/>
                        <a:t>  </a:t>
                      </a:r>
                      <a:r>
                        <a:rPr lang="en-US" sz="2000" b="1" dirty="0" smtClean="0"/>
                        <a:t>  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  0000</a:t>
                      </a:r>
                      <a:endParaRPr lang="fa-IR" sz="2000" b="1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   1</a:t>
                      </a:r>
                      <a:r>
                        <a:rPr lang="en-US" sz="2000" b="1" baseline="0" dirty="0" smtClean="0"/>
                        <a:t>             111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SKO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F080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0000</a:t>
                      </a:r>
                      <a:r>
                        <a:rPr lang="fa-IR" sz="2000" b="1" dirty="0" smtClean="0"/>
                        <a:t>           </a:t>
                      </a:r>
                      <a:r>
                        <a:rPr lang="en-US" sz="2000" b="1" dirty="0" smtClean="0"/>
                        <a:t>0000     </a:t>
                      </a:r>
                      <a:r>
                        <a:rPr lang="en-US" sz="2000" b="1" baseline="0" dirty="0" smtClean="0"/>
                        <a:t>  </a:t>
                      </a:r>
                      <a:r>
                        <a:rPr lang="en-US" sz="2000" b="1" dirty="0" smtClean="0"/>
                        <a:t>  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 1000</a:t>
                      </a:r>
                      <a:endParaRPr lang="fa-IR" sz="2000" b="1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   1</a:t>
                      </a:r>
                      <a:r>
                        <a:rPr lang="en-US" sz="2000" b="1" baseline="0" dirty="0" smtClean="0"/>
                        <a:t>             111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ION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F040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0000</a:t>
                      </a:r>
                      <a:r>
                        <a:rPr lang="fa-IR" sz="2000" b="1" dirty="0" smtClean="0"/>
                        <a:t>           </a:t>
                      </a:r>
                      <a:r>
                        <a:rPr lang="en-US" sz="2000" b="1" dirty="0" smtClean="0"/>
                        <a:t>0000     </a:t>
                      </a:r>
                      <a:r>
                        <a:rPr lang="en-US" sz="2000" b="1" baseline="0" dirty="0" smtClean="0"/>
                        <a:t>  </a:t>
                      </a:r>
                      <a:r>
                        <a:rPr lang="en-US" sz="2000" b="1" dirty="0" smtClean="0"/>
                        <a:t>  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 0100</a:t>
                      </a:r>
                      <a:endParaRPr lang="fa-IR" sz="2000" b="1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   1</a:t>
                      </a:r>
                      <a:r>
                        <a:rPr lang="en-US" sz="2000" b="1" baseline="0" dirty="0" smtClean="0"/>
                        <a:t>             111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IOF</a:t>
                      </a:r>
                      <a:endParaRPr lang="fa-IR" sz="20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447800" y="13716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86000" y="685800"/>
            <a:ext cx="4648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40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3-جدول عملیات </a:t>
            </a:r>
            <a:r>
              <a:rPr lang="en-US" sz="40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I/O</a:t>
            </a:r>
            <a:endParaRPr lang="en-US" sz="40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38200" y="2438400"/>
            <a:ext cx="74676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600" y="1447800"/>
            <a:ext cx="7315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کد شانزده شانزدهی</a:t>
            </a:r>
          </a:p>
          <a:p>
            <a:pPr algn="r"/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شرح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I=0</a:t>
            </a:r>
            <a:r>
              <a:rPr lang="fa-IR" sz="2800" b="1" i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I=1                               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</a:rPr>
              <a:t>سمبل</a:t>
            </a:r>
            <a:endParaRPr lang="fa-I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2590800"/>
            <a:ext cx="2971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63D"/>
                </a:solidFill>
              </a:rPr>
              <a:t>AC </a:t>
            </a:r>
            <a:r>
              <a:rPr lang="fa-IR" sz="2000" b="1" dirty="0" smtClean="0">
                <a:solidFill>
                  <a:srgbClr val="00863D"/>
                </a:solidFill>
              </a:rPr>
              <a:t>دریافت کاراکتر و انتقال آن به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25908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F800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590800"/>
            <a:ext cx="76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INP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048000"/>
            <a:ext cx="2743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63D"/>
                </a:solidFill>
              </a:rPr>
              <a:t>AC</a:t>
            </a:r>
            <a:r>
              <a:rPr lang="fa-IR" sz="2000" b="1" dirty="0" smtClean="0">
                <a:solidFill>
                  <a:srgbClr val="00863D"/>
                </a:solidFill>
              </a:rPr>
              <a:t>برداشتن کاراکتر از</a:t>
            </a:r>
          </a:p>
          <a:p>
            <a:pPr algn="r"/>
            <a:r>
              <a:rPr lang="fa-IR" sz="2000" b="1" dirty="0" smtClean="0">
                <a:solidFill>
                  <a:srgbClr val="00863D"/>
                </a:solidFill>
              </a:rPr>
              <a:t> و انتقال آن به خروجی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886200"/>
            <a:ext cx="2895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00863D"/>
                </a:solidFill>
              </a:rPr>
              <a:t>گذر مبتنی بر پرچم  ورودی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4419600"/>
            <a:ext cx="2895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00863D"/>
                </a:solidFill>
              </a:rPr>
              <a:t>گذر مبتنی بر پرچم خروجی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029200"/>
            <a:ext cx="2895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00863D"/>
                </a:solidFill>
              </a:rPr>
              <a:t>فعال کردن وقفه ها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2004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F400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38100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F200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44196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F100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49530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F080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457994" y="4114800"/>
            <a:ext cx="4114006" cy="7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429794" y="4114006"/>
            <a:ext cx="41148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200" y="2514600"/>
            <a:ext cx="74676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34194" y="4114006"/>
            <a:ext cx="4114006" cy="7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353594" y="4114006"/>
            <a:ext cx="4114006" cy="7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33800" y="54864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F040</a:t>
            </a:r>
            <a:endParaRPr lang="fa-IR" sz="2400" b="1" dirty="0">
              <a:solidFill>
                <a:srgbClr val="00863D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371600" y="12192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81000" y="457200"/>
            <a:ext cx="830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40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دستورالعمل های </a:t>
            </a:r>
            <a:r>
              <a:rPr lang="en-US" sz="40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I/O</a:t>
            </a:r>
            <a:endParaRPr lang="en-US" sz="40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86400" y="5562600"/>
            <a:ext cx="2895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00863D"/>
                </a:solidFill>
              </a:rPr>
              <a:t>غیر فعال کردن وقفه ها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3000" y="32004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OUT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" y="38100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SKI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3000" y="44196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SKO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3000" y="49530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ION</a:t>
            </a:r>
            <a:endParaRPr lang="fa-IR" sz="2400" b="1" dirty="0">
              <a:solidFill>
                <a:srgbClr val="00863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43000" y="5486400"/>
            <a:ext cx="83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IOF</a:t>
            </a:r>
            <a:endParaRPr lang="fa-IR" sz="2400" b="1" dirty="0">
              <a:solidFill>
                <a:srgbClr val="00863D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31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>
            <a:off x="1447800" y="11430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81000" y="381000"/>
            <a:ext cx="830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40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ثبات ها و حافظه کامپیوتر پایه</a:t>
            </a:r>
            <a:endParaRPr lang="en-US" sz="40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38200" y="1371600"/>
            <a:ext cx="7467600" cy="4876800"/>
            <a:chOff x="838200" y="1371600"/>
            <a:chExt cx="7467600" cy="4876800"/>
          </a:xfrm>
        </p:grpSpPr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838200" y="2133600"/>
              <a:ext cx="7467600" cy="4114800"/>
            </a:xfrm>
            <a:prstGeom prst="flowChartProcess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		</a:t>
              </a:r>
              <a:endParaRPr lang="en-US" b="1">
                <a:cs typeface="B Yekan" pitchFamily="2" charset="-78"/>
              </a:endParaRPr>
            </a:p>
          </p:txBody>
        </p:sp>
        <p:sp>
          <p:nvSpPr>
            <p:cNvPr id="39" name="AutoShape 25"/>
            <p:cNvSpPr>
              <a:spLocks noChangeArrowheads="1"/>
            </p:cNvSpPr>
            <p:nvPr/>
          </p:nvSpPr>
          <p:spPr bwMode="auto">
            <a:xfrm>
              <a:off x="838200" y="1371600"/>
              <a:ext cx="7467600" cy="762000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cs typeface="B Yekan" pitchFamily="2" charset="-78"/>
                </a:rPr>
                <a:t>Memory</a:t>
              </a:r>
            </a:p>
            <a:p>
              <a:pPr algn="ctr"/>
              <a:r>
                <a:rPr lang="en-US" sz="2400" b="1" dirty="0">
                  <a:cs typeface="B Yekan" pitchFamily="2" charset="-78"/>
                </a:rPr>
                <a:t>4096 X 16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05000" y="2438398"/>
              <a:ext cx="1819178" cy="369276"/>
            </a:xfrm>
            <a:prstGeom prst="rect">
              <a:avLst/>
            </a:prstGeom>
            <a:solidFill>
              <a:srgbClr val="FF89B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PC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05000" y="3200397"/>
              <a:ext cx="1819178" cy="369276"/>
            </a:xfrm>
            <a:prstGeom prst="rect">
              <a:avLst/>
            </a:prstGeom>
            <a:solidFill>
              <a:srgbClr val="FF89B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AR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142999" y="3886202"/>
              <a:ext cx="3300267" cy="369276"/>
            </a:xfrm>
            <a:prstGeom prst="rect">
              <a:avLst/>
            </a:prstGeom>
            <a:solidFill>
              <a:srgbClr val="FF89B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IR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42999" y="4648202"/>
              <a:ext cx="3300267" cy="369276"/>
            </a:xfrm>
            <a:prstGeom prst="rect">
              <a:avLst/>
            </a:prstGeom>
            <a:solidFill>
              <a:srgbClr val="FF89B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TR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54277" y="5714997"/>
              <a:ext cx="821564" cy="3692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OUTR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00600" y="5715000"/>
              <a:ext cx="3300267" cy="369276"/>
            </a:xfrm>
            <a:prstGeom prst="rect">
              <a:avLst/>
            </a:prstGeom>
            <a:solidFill>
              <a:srgbClr val="FF89B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AC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00599" y="4648200"/>
              <a:ext cx="3300267" cy="369276"/>
            </a:xfrm>
            <a:prstGeom prst="rect">
              <a:avLst/>
            </a:prstGeom>
            <a:solidFill>
              <a:srgbClr val="FF89B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DR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34000" y="3036276"/>
              <a:ext cx="2438400" cy="1219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2286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400" b="1" dirty="0" smtClean="0">
                  <a:ln>
                    <a:solidFill>
                      <a:srgbClr val="00863D"/>
                    </a:solidFill>
                  </a:ln>
                  <a:solidFill>
                    <a:schemeClr val="tx1"/>
                  </a:solidFill>
                  <a:cs typeface="2  Titr" pitchFamily="2" charset="-78"/>
                </a:rPr>
                <a:t>حافظه</a:t>
              </a:r>
            </a:p>
            <a:p>
              <a:pPr algn="ctr"/>
              <a:r>
                <a:rPr lang="fa-IR" sz="2400" b="1" dirty="0" smtClean="0">
                  <a:ln>
                    <a:solidFill>
                      <a:srgbClr val="00863D"/>
                    </a:solidFill>
                  </a:ln>
                  <a:solidFill>
                    <a:schemeClr val="tx1"/>
                  </a:solidFill>
                  <a:cs typeface="2  Titr" pitchFamily="2" charset="-78"/>
                </a:rPr>
                <a:t> کلمه 16 بیتی</a:t>
              </a:r>
              <a:r>
                <a:rPr lang="en-US" sz="2800" b="1" dirty="0" smtClean="0">
                  <a:ln>
                    <a:solidFill>
                      <a:srgbClr val="00863D"/>
                    </a:solidFill>
                  </a:ln>
                  <a:solidFill>
                    <a:schemeClr val="tx1"/>
                  </a:solidFill>
                  <a:cs typeface="2  Titr" pitchFamily="2" charset="-78"/>
                </a:rPr>
                <a:t>4096</a:t>
              </a:r>
              <a:r>
                <a:rPr lang="fa-IR" sz="2400" b="1" dirty="0" smtClean="0">
                  <a:ln>
                    <a:solidFill>
                      <a:srgbClr val="00863D"/>
                    </a:solidFill>
                  </a:ln>
                  <a:solidFill>
                    <a:schemeClr val="tx1"/>
                  </a:solidFill>
                  <a:cs typeface="2  Titr" pitchFamily="2" charset="-78"/>
                </a:rPr>
                <a:t> </a:t>
              </a:r>
              <a:endParaRPr lang="en-US" sz="2400" b="1" dirty="0">
                <a:ln>
                  <a:solidFill>
                    <a:srgbClr val="00863D"/>
                  </a:solidFill>
                </a:ln>
                <a:solidFill>
                  <a:schemeClr val="tx1"/>
                </a:solidFill>
                <a:cs typeface="2  Titr" pitchFamily="2" charset="-78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025877" y="5714999"/>
              <a:ext cx="821564" cy="3692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INPR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990600" y="4343400"/>
              <a:ext cx="3581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cs typeface="B Yekan" pitchFamily="2" charset="-78"/>
                </a:rPr>
                <a:t>15 </a:t>
              </a:r>
              <a:r>
                <a:rPr lang="fa-IR" b="1" dirty="0" smtClean="0">
                  <a:cs typeface="B Yekan" pitchFamily="2" charset="-78"/>
                </a:rPr>
                <a:t> </a:t>
              </a:r>
              <a:r>
                <a:rPr lang="en-US" b="1" dirty="0" smtClean="0">
                  <a:cs typeface="B Yekan" pitchFamily="2" charset="-78"/>
                </a:rPr>
                <a:t>      </a:t>
              </a:r>
              <a:r>
                <a:rPr lang="en-US" b="1" dirty="0">
                  <a:cs typeface="B Yekan" pitchFamily="2" charset="-78"/>
                </a:rPr>
                <a:t>	</a:t>
              </a:r>
              <a:r>
                <a:rPr lang="fa-IR" b="1" dirty="0" smtClean="0">
                  <a:cs typeface="B Yekan" pitchFamily="2" charset="-78"/>
                </a:rPr>
                <a:t> </a:t>
              </a:r>
              <a:r>
                <a:rPr lang="en-US" b="1" dirty="0" smtClean="0">
                  <a:cs typeface="B Yekan" pitchFamily="2" charset="-78"/>
                </a:rPr>
                <a:t>   </a:t>
              </a:r>
              <a:r>
                <a:rPr lang="fa-IR" b="1" dirty="0" smtClean="0">
                  <a:cs typeface="B Yekan" pitchFamily="2" charset="-78"/>
                </a:rPr>
                <a:t>          </a:t>
              </a:r>
              <a:r>
                <a:rPr lang="en-US" b="1" dirty="0" smtClean="0">
                  <a:cs typeface="B Yekan" pitchFamily="2" charset="-78"/>
                </a:rPr>
                <a:t>   </a:t>
              </a:r>
              <a:r>
                <a:rPr lang="fa-IR" b="1" dirty="0" smtClean="0">
                  <a:cs typeface="B Yekan" pitchFamily="2" charset="-78"/>
                </a:rPr>
                <a:t>                         </a:t>
              </a:r>
              <a:r>
                <a:rPr lang="en-US" b="1" dirty="0" smtClean="0">
                  <a:cs typeface="B Yekan" pitchFamily="2" charset="-78"/>
                </a:rPr>
                <a:t>  0</a:t>
              </a:r>
              <a:endParaRPr lang="en-US" b="1" dirty="0">
                <a:cs typeface="B Yekan" pitchFamily="2" charset="-78"/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990600" y="3581400"/>
              <a:ext cx="3581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cs typeface="B Yekan" pitchFamily="2" charset="-78"/>
                </a:rPr>
                <a:t>15 </a:t>
              </a:r>
              <a:r>
                <a:rPr lang="fa-IR" b="1" dirty="0" smtClean="0">
                  <a:cs typeface="B Yekan" pitchFamily="2" charset="-78"/>
                </a:rPr>
                <a:t> </a:t>
              </a:r>
              <a:r>
                <a:rPr lang="en-US" b="1" dirty="0" smtClean="0">
                  <a:cs typeface="B Yekan" pitchFamily="2" charset="-78"/>
                </a:rPr>
                <a:t>      </a:t>
              </a:r>
              <a:r>
                <a:rPr lang="en-US" b="1" dirty="0">
                  <a:cs typeface="B Yekan" pitchFamily="2" charset="-78"/>
                </a:rPr>
                <a:t>	</a:t>
              </a:r>
              <a:r>
                <a:rPr lang="fa-IR" b="1" dirty="0" smtClean="0">
                  <a:cs typeface="B Yekan" pitchFamily="2" charset="-78"/>
                </a:rPr>
                <a:t> </a:t>
              </a:r>
              <a:r>
                <a:rPr lang="en-US" b="1" dirty="0" smtClean="0">
                  <a:cs typeface="B Yekan" pitchFamily="2" charset="-78"/>
                </a:rPr>
                <a:t>   </a:t>
              </a:r>
              <a:r>
                <a:rPr lang="fa-IR" b="1" dirty="0" smtClean="0">
                  <a:cs typeface="B Yekan" pitchFamily="2" charset="-78"/>
                </a:rPr>
                <a:t>          </a:t>
              </a:r>
              <a:r>
                <a:rPr lang="en-US" b="1" dirty="0" smtClean="0">
                  <a:cs typeface="B Yekan" pitchFamily="2" charset="-78"/>
                </a:rPr>
                <a:t>   </a:t>
              </a:r>
              <a:r>
                <a:rPr lang="fa-IR" b="1" dirty="0" smtClean="0">
                  <a:cs typeface="B Yekan" pitchFamily="2" charset="-78"/>
                </a:rPr>
                <a:t>                         </a:t>
              </a:r>
              <a:r>
                <a:rPr lang="en-US" b="1" dirty="0" smtClean="0">
                  <a:cs typeface="B Yekan" pitchFamily="2" charset="-78"/>
                </a:rPr>
                <a:t>  0</a:t>
              </a:r>
              <a:endParaRPr lang="en-US" b="1" dirty="0">
                <a:cs typeface="B Yekan" pitchFamily="2" charset="-78"/>
              </a:endParaRP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1828800" y="2895600"/>
              <a:ext cx="1981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cs typeface="B Yekan" pitchFamily="2" charset="-78"/>
                </a:rPr>
                <a:t>11</a:t>
              </a:r>
              <a:r>
                <a:rPr lang="fa-IR" b="1" dirty="0" smtClean="0">
                  <a:cs typeface="B Yekan" pitchFamily="2" charset="-78"/>
                </a:rPr>
                <a:t>             </a:t>
              </a:r>
              <a:r>
                <a:rPr lang="en-US" b="1" dirty="0" smtClean="0">
                  <a:cs typeface="B Yekan" pitchFamily="2" charset="-78"/>
                </a:rPr>
                <a:t>        </a:t>
              </a:r>
              <a:r>
                <a:rPr lang="fa-IR" b="1" dirty="0" smtClean="0">
                  <a:cs typeface="B Yekan" pitchFamily="2" charset="-78"/>
                </a:rPr>
                <a:t> </a:t>
              </a:r>
              <a:r>
                <a:rPr lang="en-US" b="1" dirty="0" smtClean="0">
                  <a:cs typeface="B Yekan" pitchFamily="2" charset="-78"/>
                </a:rPr>
                <a:t>     </a:t>
              </a:r>
              <a:r>
                <a:rPr lang="en-US" b="1" dirty="0">
                  <a:cs typeface="B Yekan" pitchFamily="2" charset="-78"/>
                </a:rPr>
                <a:t>0</a:t>
              </a: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1828800" y="2133600"/>
              <a:ext cx="1981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cs typeface="B Yekan" pitchFamily="2" charset="-78"/>
                </a:rPr>
                <a:t>11</a:t>
              </a:r>
              <a:r>
                <a:rPr lang="fa-IR" b="1" dirty="0" smtClean="0">
                  <a:cs typeface="B Yekan" pitchFamily="2" charset="-78"/>
                </a:rPr>
                <a:t>             </a:t>
              </a:r>
              <a:r>
                <a:rPr lang="en-US" b="1" dirty="0" smtClean="0">
                  <a:cs typeface="B Yekan" pitchFamily="2" charset="-78"/>
                </a:rPr>
                <a:t>        </a:t>
              </a:r>
              <a:r>
                <a:rPr lang="fa-IR" b="1" dirty="0" smtClean="0">
                  <a:cs typeface="B Yekan" pitchFamily="2" charset="-78"/>
                </a:rPr>
                <a:t> </a:t>
              </a:r>
              <a:r>
                <a:rPr lang="en-US" b="1" dirty="0" smtClean="0">
                  <a:cs typeface="B Yekan" pitchFamily="2" charset="-78"/>
                </a:rPr>
                <a:t>     </a:t>
              </a:r>
              <a:r>
                <a:rPr lang="en-US" b="1" dirty="0">
                  <a:cs typeface="B Yekan" pitchFamily="2" charset="-78"/>
                </a:rPr>
                <a:t>0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4648200" y="4343400"/>
              <a:ext cx="3581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cs typeface="B Yekan" pitchFamily="2" charset="-78"/>
                </a:rPr>
                <a:t>15 </a:t>
              </a:r>
              <a:r>
                <a:rPr lang="fa-IR" b="1" dirty="0" smtClean="0">
                  <a:cs typeface="B Yekan" pitchFamily="2" charset="-78"/>
                </a:rPr>
                <a:t> </a:t>
              </a:r>
              <a:r>
                <a:rPr lang="en-US" b="1" dirty="0" smtClean="0">
                  <a:cs typeface="B Yekan" pitchFamily="2" charset="-78"/>
                </a:rPr>
                <a:t>      </a:t>
              </a:r>
              <a:r>
                <a:rPr lang="en-US" b="1" dirty="0">
                  <a:cs typeface="B Yekan" pitchFamily="2" charset="-78"/>
                </a:rPr>
                <a:t>	</a:t>
              </a:r>
              <a:r>
                <a:rPr lang="fa-IR" b="1" dirty="0" smtClean="0">
                  <a:cs typeface="B Yekan" pitchFamily="2" charset="-78"/>
                </a:rPr>
                <a:t> </a:t>
              </a:r>
              <a:r>
                <a:rPr lang="en-US" b="1" dirty="0" smtClean="0">
                  <a:cs typeface="B Yekan" pitchFamily="2" charset="-78"/>
                </a:rPr>
                <a:t>   </a:t>
              </a:r>
              <a:r>
                <a:rPr lang="fa-IR" b="1" dirty="0" smtClean="0">
                  <a:cs typeface="B Yekan" pitchFamily="2" charset="-78"/>
                </a:rPr>
                <a:t>          </a:t>
              </a:r>
              <a:r>
                <a:rPr lang="en-US" b="1" dirty="0" smtClean="0">
                  <a:cs typeface="B Yekan" pitchFamily="2" charset="-78"/>
                </a:rPr>
                <a:t>   </a:t>
              </a:r>
              <a:r>
                <a:rPr lang="fa-IR" b="1" dirty="0" smtClean="0">
                  <a:cs typeface="B Yekan" pitchFamily="2" charset="-78"/>
                </a:rPr>
                <a:t>                         </a:t>
              </a:r>
              <a:r>
                <a:rPr lang="en-US" b="1" dirty="0" smtClean="0">
                  <a:cs typeface="B Yekan" pitchFamily="2" charset="-78"/>
                </a:rPr>
                <a:t>  0</a:t>
              </a:r>
              <a:endParaRPr lang="en-US" b="1" dirty="0">
                <a:cs typeface="B Yekan" pitchFamily="2" charset="-78"/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4648200" y="5410200"/>
              <a:ext cx="3581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cs typeface="B Yekan" pitchFamily="2" charset="-78"/>
                </a:rPr>
                <a:t>15 </a:t>
              </a:r>
              <a:r>
                <a:rPr lang="fa-IR" b="1" dirty="0" smtClean="0">
                  <a:cs typeface="B Yekan" pitchFamily="2" charset="-78"/>
                </a:rPr>
                <a:t> </a:t>
              </a:r>
              <a:r>
                <a:rPr lang="en-US" b="1" dirty="0" smtClean="0">
                  <a:cs typeface="B Yekan" pitchFamily="2" charset="-78"/>
                </a:rPr>
                <a:t>      </a:t>
              </a:r>
              <a:r>
                <a:rPr lang="en-US" b="1" dirty="0">
                  <a:cs typeface="B Yekan" pitchFamily="2" charset="-78"/>
                </a:rPr>
                <a:t>	</a:t>
              </a:r>
              <a:r>
                <a:rPr lang="fa-IR" b="1" dirty="0" smtClean="0">
                  <a:cs typeface="B Yekan" pitchFamily="2" charset="-78"/>
                </a:rPr>
                <a:t> </a:t>
              </a:r>
              <a:r>
                <a:rPr lang="en-US" b="1" dirty="0" smtClean="0">
                  <a:cs typeface="B Yekan" pitchFamily="2" charset="-78"/>
                </a:rPr>
                <a:t>   </a:t>
              </a:r>
              <a:r>
                <a:rPr lang="fa-IR" b="1" dirty="0" smtClean="0">
                  <a:cs typeface="B Yekan" pitchFamily="2" charset="-78"/>
                </a:rPr>
                <a:t>          </a:t>
              </a:r>
              <a:r>
                <a:rPr lang="en-US" b="1" dirty="0" smtClean="0">
                  <a:cs typeface="B Yekan" pitchFamily="2" charset="-78"/>
                </a:rPr>
                <a:t>   </a:t>
              </a:r>
              <a:r>
                <a:rPr lang="fa-IR" b="1" dirty="0" smtClean="0">
                  <a:cs typeface="B Yekan" pitchFamily="2" charset="-78"/>
                </a:rPr>
                <a:t>                         </a:t>
              </a:r>
              <a:r>
                <a:rPr lang="en-US" b="1" dirty="0" smtClean="0">
                  <a:cs typeface="B Yekan" pitchFamily="2" charset="-78"/>
                </a:rPr>
                <a:t>  0</a:t>
              </a:r>
              <a:endParaRPr lang="en-US" b="1" dirty="0">
                <a:cs typeface="B Yekan" pitchFamily="2" charset="-78"/>
              </a:endParaRP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1600200" y="54102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cs typeface="B Yekan" pitchFamily="2" charset="-78"/>
                </a:rPr>
                <a:t>7</a:t>
              </a:r>
              <a:r>
                <a:rPr lang="fa-IR" b="1" dirty="0" smtClean="0">
                  <a:cs typeface="B Yekan" pitchFamily="2" charset="-78"/>
                </a:rPr>
                <a:t>         </a:t>
              </a:r>
              <a:r>
                <a:rPr lang="en-US" b="1" dirty="0" smtClean="0">
                  <a:cs typeface="B Yekan" pitchFamily="2" charset="-78"/>
                </a:rPr>
                <a:t> </a:t>
              </a:r>
              <a:r>
                <a:rPr lang="en-US" b="1" dirty="0">
                  <a:cs typeface="B Yekan" pitchFamily="2" charset="-78"/>
                </a:rPr>
                <a:t>0</a:t>
              </a: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2971800" y="54102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cs typeface="B Yekan" pitchFamily="2" charset="-78"/>
                </a:rPr>
                <a:t>7</a:t>
              </a:r>
              <a:r>
                <a:rPr lang="fa-IR" b="1" dirty="0" smtClean="0">
                  <a:cs typeface="B Yekan" pitchFamily="2" charset="-78"/>
                </a:rPr>
                <a:t>         </a:t>
              </a:r>
              <a:r>
                <a:rPr lang="en-US" b="1" dirty="0" smtClean="0">
                  <a:cs typeface="B Yekan" pitchFamily="2" charset="-78"/>
                </a:rPr>
                <a:t> </a:t>
              </a:r>
              <a:r>
                <a:rPr lang="en-US" b="1" dirty="0">
                  <a:cs typeface="B Yekan" pitchFamily="2" charset="-78"/>
                </a:rPr>
                <a:t>0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00200"/>
            <a:ext cx="3773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Lotus" pitchFamily="2" charset="-78"/>
              </a:rPr>
              <a:t>معماری کامپیوتر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8035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Lotus" pitchFamily="2" charset="-78"/>
              </a:rPr>
              <a:t>بسمه تعالی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276600"/>
            <a:ext cx="3352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Lotus" pitchFamily="2" charset="-78"/>
              </a:rPr>
              <a:t>فصل پنجم:</a:t>
            </a:r>
          </a:p>
        </p:txBody>
      </p:sp>
      <p:sp>
        <p:nvSpPr>
          <p:cNvPr id="7" name="Rectangle 6"/>
          <p:cNvSpPr/>
          <p:nvPr/>
        </p:nvSpPr>
        <p:spPr>
          <a:xfrm>
            <a:off x="-228600" y="4734342"/>
            <a:ext cx="509643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Lotus" pitchFamily="2" charset="-78"/>
              </a:rPr>
              <a:t>سازمان و طراحی یک کامپیوتر پایه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itchFamily="2" charset="-78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304800"/>
            <a:ext cx="4953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28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ثبات های کامپیوتر پایه</a:t>
            </a:r>
            <a:endParaRPr lang="en-US" sz="28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447800" y="8382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85800" y="990600"/>
            <a:ext cx="7772400" cy="5486400"/>
          </a:xfrm>
          <a:prstGeom prst="rect">
            <a:avLst/>
          </a:prstGeom>
          <a:solidFill>
            <a:srgbClr val="F8FCD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58000" y="990600"/>
            <a:ext cx="1447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chemeClr val="accent6">
                    <a:lumMod val="75000"/>
                  </a:schemeClr>
                </a:solidFill>
              </a:rPr>
              <a:t> ثبات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:AC</a:t>
            </a:r>
            <a:endParaRPr lang="fa-I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34200" y="1676400"/>
            <a:ext cx="1447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chemeClr val="accent6">
                    <a:lumMod val="75000"/>
                  </a:schemeClr>
                </a:solidFill>
              </a:rPr>
              <a:t> ثبات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:PC</a:t>
            </a:r>
            <a:endParaRPr lang="fa-I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3200400"/>
            <a:ext cx="1447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chemeClr val="accent6">
                    <a:lumMod val="75000"/>
                  </a:schemeClr>
                </a:solidFill>
              </a:rPr>
              <a:t> ثبات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:AR</a:t>
            </a:r>
            <a:endParaRPr lang="fa-I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2438400"/>
            <a:ext cx="1447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chemeClr val="accent6">
                    <a:lumMod val="75000"/>
                  </a:schemeClr>
                </a:solidFill>
              </a:rPr>
              <a:t> ثبات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:DR</a:t>
            </a:r>
            <a:endParaRPr lang="fa-I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5029200"/>
            <a:ext cx="28051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chemeClr val="accent6">
                    <a:lumMod val="75000"/>
                  </a:schemeClr>
                </a:solidFill>
              </a:rPr>
              <a:t> ثبات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:Input Register</a:t>
            </a:r>
            <a:endParaRPr lang="fa-I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4200" y="3810000"/>
            <a:ext cx="1447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chemeClr val="accent6">
                    <a:lumMod val="75000"/>
                  </a:schemeClr>
                </a:solidFill>
              </a:rPr>
              <a:t> ثبات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:IR</a:t>
            </a:r>
            <a:endParaRPr lang="fa-I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5867400"/>
            <a:ext cx="30765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chemeClr val="accent6">
                    <a:lumMod val="75000"/>
                  </a:schemeClr>
                </a:solidFill>
              </a:rPr>
              <a:t> ثبات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:Output Register</a:t>
            </a:r>
            <a:endParaRPr lang="fa-I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914400"/>
            <a:ext cx="6324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863D"/>
                </a:solidFill>
              </a:rPr>
              <a:t>این ثبات 16 بیتی است و نتیجه کلیه عملیات حسابی و منطقی و شیفت در این ثبات قرار دارد. </a:t>
            </a:r>
            <a:endParaRPr lang="fa-IR" sz="2000" b="1" dirty="0">
              <a:solidFill>
                <a:srgbClr val="00863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1600200"/>
            <a:ext cx="6324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E53F3F"/>
                </a:solidFill>
              </a:rPr>
              <a:t>این ثبات 12 بیتی است و شمارنده برنامه محسوب میگردد. یعنی شمارنده هر خط از برنامه که برنامه نویس مینویسد در </a:t>
            </a:r>
            <a:r>
              <a:rPr lang="en-US" sz="2000" b="1" dirty="0" smtClean="0">
                <a:solidFill>
                  <a:srgbClr val="E53F3F"/>
                </a:solidFill>
              </a:rPr>
              <a:t>PC</a:t>
            </a:r>
            <a:r>
              <a:rPr lang="fa-IR" sz="2000" b="1" dirty="0" smtClean="0">
                <a:solidFill>
                  <a:srgbClr val="E53F3F"/>
                </a:solidFill>
              </a:rPr>
              <a:t> قرار میگیرد.</a:t>
            </a:r>
            <a:endParaRPr lang="fa-IR" sz="2000" b="1" dirty="0">
              <a:solidFill>
                <a:srgbClr val="E53F3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2362200"/>
            <a:ext cx="6629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</a:rPr>
              <a:t>از این ثبات برای نگهداری عملوند حافظه استفاده می شود و این ثبات 16 بیتی است.</a:t>
            </a:r>
            <a:endParaRPr lang="fa-I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3124200"/>
            <a:ext cx="6324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</a:rPr>
              <a:t>این ثبات 12 بیتی است و آدرس حافظه را نگه می دارد.این ثبات به طور مستقیم به پایه های آدرس حافظه متصل است.</a:t>
            </a:r>
            <a:endParaRPr lang="fa-I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3733800"/>
            <a:ext cx="6324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33CC"/>
                </a:solidFill>
              </a:rPr>
              <a:t>هر دستورالعملی که در ثبات نوشته شده باشد برای اجراابتدا در ثبات </a:t>
            </a:r>
            <a:r>
              <a:rPr lang="en-US" sz="2000" b="1" dirty="0" smtClean="0">
                <a:solidFill>
                  <a:srgbClr val="FF33CC"/>
                </a:solidFill>
              </a:rPr>
              <a:t>IR</a:t>
            </a:r>
            <a:r>
              <a:rPr lang="fa-IR" sz="2000" b="1" dirty="0" smtClean="0">
                <a:solidFill>
                  <a:srgbClr val="FF33CC"/>
                </a:solidFill>
              </a:rPr>
              <a:t> قرار گیرد و سپس دیکد شود.این ثبات هم 16 بیتی است. </a:t>
            </a:r>
            <a:endParaRPr lang="fa-IR" sz="2000" b="1" dirty="0">
              <a:solidFill>
                <a:srgbClr val="FF33C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0" y="4953000"/>
            <a:ext cx="5486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 smtClean="0">
                <a:solidFill>
                  <a:srgbClr val="7030A0"/>
                </a:solidFill>
              </a:rPr>
              <a:t>این ثبات 8 بیتی است و اطلاعاتی را که از وسیله ی خارجی دریافت میشود به این ثبات منتقل به </a:t>
            </a:r>
            <a:r>
              <a:rPr lang="en-US" b="1" dirty="0" smtClean="0">
                <a:solidFill>
                  <a:srgbClr val="7030A0"/>
                </a:solidFill>
              </a:rPr>
              <a:t>ALU</a:t>
            </a:r>
            <a:r>
              <a:rPr lang="fa-IR" b="1" dirty="0" smtClean="0">
                <a:solidFill>
                  <a:srgbClr val="7030A0"/>
                </a:solidFill>
              </a:rPr>
              <a:t> نیز متصل است تا پس از پردازش اطلاعات در </a:t>
            </a:r>
            <a:r>
              <a:rPr lang="en-US" b="1" dirty="0" smtClean="0">
                <a:solidFill>
                  <a:srgbClr val="7030A0"/>
                </a:solidFill>
              </a:rPr>
              <a:t>AC</a:t>
            </a:r>
            <a:r>
              <a:rPr lang="fa-IR" b="1" dirty="0" smtClean="0">
                <a:solidFill>
                  <a:srgbClr val="7030A0"/>
                </a:solidFill>
              </a:rPr>
              <a:t> قرار گیرد.</a:t>
            </a:r>
            <a:endParaRPr lang="fa-IR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" y="5791200"/>
            <a:ext cx="5257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bg2">
                    <a:lumMod val="25000"/>
                  </a:schemeClr>
                </a:solidFill>
              </a:rPr>
              <a:t>این ثبات 8 بیتی است و برای ارسال اطلاعات به وسیله خارجی از این ثبات استفاده می شود</a:t>
            </a:r>
            <a:endParaRPr lang="fa-IR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4200" y="4419600"/>
            <a:ext cx="1447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solidFill>
                  <a:schemeClr val="accent6">
                    <a:lumMod val="75000"/>
                  </a:schemeClr>
                </a:solidFill>
              </a:rPr>
              <a:t> ثبات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:TR</a:t>
            </a:r>
            <a:endParaRPr lang="fa-I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4419600"/>
            <a:ext cx="6324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</a:rPr>
              <a:t>این ثبات 16 بیتی است و برای نگهداری داده های موقت استفاده می شود.</a:t>
            </a:r>
            <a:endParaRPr lang="fa-I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0" y="13716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000" y="533400"/>
            <a:ext cx="8305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44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لیست ثابت های کامپیوتر ساده</a:t>
            </a:r>
            <a:endParaRPr lang="en-US" sz="44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676400"/>
          <a:ext cx="7772400" cy="43586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85800"/>
                <a:gridCol w="1572845"/>
                <a:gridCol w="1262185"/>
                <a:gridCol w="1702482"/>
                <a:gridCol w="2549088"/>
              </a:tblGrid>
              <a:tr h="82296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000" dirty="0" smtClean="0"/>
                        <a:t>ردیف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000" dirty="0" smtClean="0"/>
                        <a:t>سمبل ثبات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000" dirty="0" smtClean="0"/>
                        <a:t>تعداد بیت ها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000" dirty="0" smtClean="0"/>
                        <a:t>نام ثبات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000" dirty="0" smtClean="0"/>
                        <a:t>وظیفه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ثبات داده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نگهداری عملوند حافظه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ثبات آدرس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نگهداری آدرس حافظه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انباره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ثبات پردازنده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ثبات دستورالعمل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نگهداری کد دستور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شمارنده</a:t>
                      </a:r>
                      <a:r>
                        <a:rPr lang="fa-IR" sz="2000" b="1" baseline="0" dirty="0" smtClean="0"/>
                        <a:t> برنامه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نگهداری آدرس دستور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ثبات موقت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نگهداری داده های موقت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INPR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ثبات</a:t>
                      </a:r>
                      <a:r>
                        <a:rPr lang="fa-IR" sz="2000" b="1" baseline="0" dirty="0" smtClean="0"/>
                        <a:t> ورودی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نگهداری کارکتر ورودی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OUTR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ثبات خروجی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/>
                        <a:t>نگهداری کارکتر خروجی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447800" y="21336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" y="609600"/>
            <a:ext cx="830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48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ثبات های کامپیوتر پایه متصل به یک گذرگاه مشترک</a:t>
            </a:r>
            <a:endParaRPr lang="en-US" sz="48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743200"/>
            <a:ext cx="3505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95400" y="3505200"/>
            <a:ext cx="990600" cy="762000"/>
          </a:xfrm>
          <a:prstGeom prst="roundRect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1400" b="1" dirty="0" smtClean="0">
                <a:solidFill>
                  <a:schemeClr val="accent1">
                    <a:lumMod val="75000"/>
                  </a:schemeClr>
                </a:solidFill>
              </a:rPr>
              <a:t>مدار جمع کننده و منطق-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ALU</a:t>
            </a:r>
            <a:endParaRPr lang="fa-I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0" y="3505200"/>
            <a:ext cx="381000" cy="304800"/>
          </a:xfrm>
          <a:prstGeom prst="roundRect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fa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588657" y="0"/>
            <a:ext cx="1669143" cy="1058172"/>
            <a:chOff x="3657600" y="304800"/>
            <a:chExt cx="1524000" cy="1143000"/>
          </a:xfrm>
          <a:solidFill>
            <a:srgbClr val="FFFFB3"/>
          </a:solidFill>
        </p:grpSpPr>
        <p:sp>
          <p:nvSpPr>
            <p:cNvPr id="2" name="Rounded Rectangle 1"/>
            <p:cNvSpPr/>
            <p:nvPr/>
          </p:nvSpPr>
          <p:spPr>
            <a:xfrm>
              <a:off x="3657600" y="533400"/>
              <a:ext cx="1524000" cy="762000"/>
            </a:xfrm>
            <a:prstGeom prst="round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واحد حافظه</a:t>
              </a:r>
            </a:p>
            <a:p>
              <a:pPr algn="ctr"/>
              <a:r>
                <a:rPr 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4096*16</a:t>
              </a:r>
              <a:endParaRPr lang="fa-I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4801394" y="1370806"/>
              <a:ext cx="152400" cy="1588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886994" y="1370806"/>
              <a:ext cx="152400" cy="1588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3657600" y="304800"/>
              <a:ext cx="76200" cy="990600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581400" y="1447800"/>
            <a:ext cx="1524000" cy="719554"/>
            <a:chOff x="3581400" y="1752600"/>
            <a:chExt cx="1524000" cy="719554"/>
          </a:xfrm>
        </p:grpSpPr>
        <p:grpSp>
          <p:nvGrpSpPr>
            <p:cNvPr id="93" name="Group 92"/>
            <p:cNvGrpSpPr/>
            <p:nvPr/>
          </p:nvGrpSpPr>
          <p:grpSpPr>
            <a:xfrm>
              <a:off x="3581400" y="1752600"/>
              <a:ext cx="1524000" cy="457200"/>
              <a:chOff x="3657600" y="1905000"/>
              <a:chExt cx="1524000" cy="4572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3657600" y="1905000"/>
                <a:ext cx="1524000" cy="304800"/>
              </a:xfrm>
              <a:prstGeom prst="roundRect">
                <a:avLst/>
              </a:prstGeom>
              <a:solidFill>
                <a:srgbClr val="FFFFB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AR</a:t>
                </a:r>
                <a:endParaRPr lang="fa-IR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rot="5400000">
                <a:off x="4191794" y="22852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4496594" y="22852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3886994" y="22852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8" name="TextBox 97"/>
            <p:cNvSpPr txBox="1"/>
            <p:nvPr/>
          </p:nvSpPr>
          <p:spPr>
            <a:xfrm>
              <a:off x="3657600" y="2133600"/>
              <a:ext cx="14478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600" b="1" dirty="0" smtClean="0"/>
                <a:t>LD INR CLR</a:t>
              </a:r>
              <a:endParaRPr lang="fa-IR" sz="1600" b="1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581400" y="2286000"/>
            <a:ext cx="1524000" cy="719554"/>
            <a:chOff x="3657600" y="2590800"/>
            <a:chExt cx="1524000" cy="719554"/>
          </a:xfrm>
        </p:grpSpPr>
        <p:grpSp>
          <p:nvGrpSpPr>
            <p:cNvPr id="92" name="Group 91"/>
            <p:cNvGrpSpPr/>
            <p:nvPr/>
          </p:nvGrpSpPr>
          <p:grpSpPr>
            <a:xfrm>
              <a:off x="3657600" y="2590800"/>
              <a:ext cx="1524000" cy="457200"/>
              <a:chOff x="3657600" y="2514600"/>
              <a:chExt cx="1524000" cy="4572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3657600" y="2514600"/>
                <a:ext cx="1524000" cy="304800"/>
              </a:xfrm>
              <a:prstGeom prst="roundRect">
                <a:avLst/>
              </a:prstGeom>
              <a:solidFill>
                <a:srgbClr val="FFFFB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PC</a:t>
                </a:r>
                <a:endParaRPr lang="fa-IR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rot="5400000">
                <a:off x="4191794" y="28948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>
                <a:off x="4496594" y="28948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3886994" y="28948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/>
            <p:cNvSpPr txBox="1"/>
            <p:nvPr/>
          </p:nvSpPr>
          <p:spPr>
            <a:xfrm>
              <a:off x="3733800" y="2971800"/>
              <a:ext cx="14478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600" b="1" dirty="0" smtClean="0"/>
                <a:t>LD INR CLR</a:t>
              </a:r>
              <a:endParaRPr lang="fa-IR" sz="16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81400" y="3048000"/>
            <a:ext cx="1524000" cy="719554"/>
            <a:chOff x="3657600" y="3276600"/>
            <a:chExt cx="1524000" cy="719554"/>
          </a:xfrm>
        </p:grpSpPr>
        <p:grpSp>
          <p:nvGrpSpPr>
            <p:cNvPr id="94" name="Group 93"/>
            <p:cNvGrpSpPr/>
            <p:nvPr/>
          </p:nvGrpSpPr>
          <p:grpSpPr>
            <a:xfrm>
              <a:off x="3657600" y="3276600"/>
              <a:ext cx="1524000" cy="457200"/>
              <a:chOff x="3657600" y="3124200"/>
              <a:chExt cx="1524000" cy="4572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3657600" y="3124200"/>
                <a:ext cx="1524000" cy="304800"/>
              </a:xfrm>
              <a:prstGeom prst="roundRect">
                <a:avLst/>
              </a:prstGeom>
              <a:solidFill>
                <a:srgbClr val="FFFFB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DR</a:t>
                </a:r>
                <a:endParaRPr lang="fa-IR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rot="5400000">
                <a:off x="4191794" y="35044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4496594" y="35044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3886994" y="35044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733800" y="3657600"/>
              <a:ext cx="14478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600" b="1" dirty="0" smtClean="0"/>
                <a:t>LD INR CLR</a:t>
              </a:r>
              <a:endParaRPr lang="fa-IR" sz="16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81400" y="3733800"/>
            <a:ext cx="1524000" cy="719554"/>
            <a:chOff x="3581400" y="3962400"/>
            <a:chExt cx="1524000" cy="719554"/>
          </a:xfrm>
        </p:grpSpPr>
        <p:grpSp>
          <p:nvGrpSpPr>
            <p:cNvPr id="95" name="Group 94"/>
            <p:cNvGrpSpPr/>
            <p:nvPr/>
          </p:nvGrpSpPr>
          <p:grpSpPr>
            <a:xfrm>
              <a:off x="3581400" y="3962400"/>
              <a:ext cx="1524000" cy="457200"/>
              <a:chOff x="3657600" y="3733800"/>
              <a:chExt cx="1524000" cy="457200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3657600" y="3733800"/>
                <a:ext cx="1524000" cy="304800"/>
              </a:xfrm>
              <a:prstGeom prst="roundRect">
                <a:avLst/>
              </a:prstGeom>
              <a:solidFill>
                <a:srgbClr val="FFFFB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AC</a:t>
                </a:r>
                <a:endParaRPr lang="fa-IR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rot="5400000">
                <a:off x="4191794" y="41140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4496594" y="41140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3886994" y="41140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3657600" y="4343400"/>
              <a:ext cx="14478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600" b="1" dirty="0" smtClean="0"/>
                <a:t>LD INR CLR</a:t>
              </a:r>
              <a:endParaRPr lang="fa-IR" sz="1600" b="1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81400" y="5105400"/>
            <a:ext cx="1524000" cy="719554"/>
            <a:chOff x="3657600" y="5257800"/>
            <a:chExt cx="1524000" cy="719554"/>
          </a:xfrm>
        </p:grpSpPr>
        <p:grpSp>
          <p:nvGrpSpPr>
            <p:cNvPr id="97" name="Group 96"/>
            <p:cNvGrpSpPr/>
            <p:nvPr/>
          </p:nvGrpSpPr>
          <p:grpSpPr>
            <a:xfrm>
              <a:off x="3657600" y="5257800"/>
              <a:ext cx="1524000" cy="457200"/>
              <a:chOff x="3657600" y="5105400"/>
              <a:chExt cx="1524000" cy="4572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657600" y="5105400"/>
                <a:ext cx="1524000" cy="304800"/>
              </a:xfrm>
              <a:prstGeom prst="roundRect">
                <a:avLst/>
              </a:prstGeom>
              <a:solidFill>
                <a:srgbClr val="FFFFB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TR</a:t>
                </a:r>
                <a:endParaRPr lang="fa-IR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rot="5400000">
                <a:off x="4191794" y="54856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4496594" y="54856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3886994" y="54856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3733800" y="5638800"/>
              <a:ext cx="14478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600" b="1" dirty="0" smtClean="0"/>
                <a:t>LD INR CLR</a:t>
              </a:r>
              <a:endParaRPr lang="fa-IR" sz="1600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581400" y="4419600"/>
            <a:ext cx="1524000" cy="719554"/>
            <a:chOff x="3657600" y="4648200"/>
            <a:chExt cx="1524000" cy="719554"/>
          </a:xfrm>
        </p:grpSpPr>
        <p:grpSp>
          <p:nvGrpSpPr>
            <p:cNvPr id="96" name="Group 95"/>
            <p:cNvGrpSpPr/>
            <p:nvPr/>
          </p:nvGrpSpPr>
          <p:grpSpPr>
            <a:xfrm>
              <a:off x="3657600" y="4648200"/>
              <a:ext cx="1524000" cy="457200"/>
              <a:chOff x="3657600" y="4495800"/>
              <a:chExt cx="1524000" cy="4572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657600" y="4495800"/>
                <a:ext cx="1524000" cy="304800"/>
              </a:xfrm>
              <a:prstGeom prst="roundRect">
                <a:avLst/>
              </a:prstGeom>
              <a:solidFill>
                <a:srgbClr val="FFFFB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IR</a:t>
                </a:r>
                <a:endParaRPr lang="fa-IR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 rot="5400000">
                <a:off x="3886994" y="4876006"/>
                <a:ext cx="152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3810000" y="5029200"/>
              <a:ext cx="4572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/>
                <a:t>LD</a:t>
              </a:r>
              <a:endParaRPr lang="fa-IR" sz="1600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505200" y="5791200"/>
            <a:ext cx="914400" cy="719554"/>
            <a:chOff x="3657600" y="6019800"/>
            <a:chExt cx="914400" cy="719554"/>
          </a:xfrm>
        </p:grpSpPr>
        <p:grpSp>
          <p:nvGrpSpPr>
            <p:cNvPr id="61" name="Group 60"/>
            <p:cNvGrpSpPr/>
            <p:nvPr/>
          </p:nvGrpSpPr>
          <p:grpSpPr>
            <a:xfrm>
              <a:off x="3733800" y="6019800"/>
              <a:ext cx="838200" cy="457200"/>
              <a:chOff x="3657600" y="5638800"/>
              <a:chExt cx="1524000" cy="457200"/>
            </a:xfrm>
            <a:solidFill>
              <a:srgbClr val="FFFFB3"/>
            </a:solidFill>
          </p:grpSpPr>
          <p:sp>
            <p:nvSpPr>
              <p:cNvPr id="9" name="Rounded Rectangle 8"/>
              <p:cNvSpPr/>
              <p:nvPr/>
            </p:nvSpPr>
            <p:spPr>
              <a:xfrm>
                <a:off x="3657600" y="5638800"/>
                <a:ext cx="1524000" cy="3048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OUIR</a:t>
                </a:r>
                <a:endParaRPr lang="fa-IR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5400000">
                <a:off x="3886994" y="6019006"/>
                <a:ext cx="152400" cy="1588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3657600" y="6400800"/>
              <a:ext cx="4572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/>
                <a:t>LD</a:t>
              </a:r>
              <a:endParaRPr lang="fa-IR" sz="1600" b="1" dirty="0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762000" y="16002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762000" y="24384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62000" y="32004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5257800" y="6858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5105400" y="16002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5105400" y="24384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5105400" y="32004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5105400" y="39624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5105400" y="45720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5105400" y="52578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2286000" y="38862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762000" y="45720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62000" y="52578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762000" y="59436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762000" y="6096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59" name="Group 258"/>
          <p:cNvGrpSpPr/>
          <p:nvPr/>
        </p:nvGrpSpPr>
        <p:grpSpPr>
          <a:xfrm>
            <a:off x="533400" y="0"/>
            <a:ext cx="8153400" cy="6705600"/>
            <a:chOff x="533400" y="228600"/>
            <a:chExt cx="8153400" cy="6477000"/>
          </a:xfrm>
        </p:grpSpPr>
        <p:grpSp>
          <p:nvGrpSpPr>
            <p:cNvPr id="247" name="Group 246"/>
            <p:cNvGrpSpPr/>
            <p:nvPr/>
          </p:nvGrpSpPr>
          <p:grpSpPr>
            <a:xfrm>
              <a:off x="533400" y="228600"/>
              <a:ext cx="7924800" cy="6477000"/>
              <a:chOff x="533400" y="228600"/>
              <a:chExt cx="7924800" cy="6477000"/>
            </a:xfrm>
          </p:grpSpPr>
          <p:cxnSp>
            <p:nvCxnSpPr>
              <p:cNvPr id="180" name="Elbow Connector 179"/>
              <p:cNvCxnSpPr/>
              <p:nvPr/>
            </p:nvCxnSpPr>
            <p:spPr>
              <a:xfrm rot="10800000">
                <a:off x="533400" y="228600"/>
                <a:ext cx="7696200" cy="6324600"/>
              </a:xfrm>
              <a:prstGeom prst="bentConnector3">
                <a:avLst>
                  <a:gd name="adj1" fmla="val 97347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Elbow Connector 219"/>
              <p:cNvCxnSpPr/>
              <p:nvPr/>
            </p:nvCxnSpPr>
            <p:spPr>
              <a:xfrm rot="10800000">
                <a:off x="609600" y="228600"/>
                <a:ext cx="7848600" cy="6477000"/>
              </a:xfrm>
              <a:prstGeom prst="bentConnector3">
                <a:avLst>
                  <a:gd name="adj1" fmla="val 100775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/>
            <p:cNvGrpSpPr/>
            <p:nvPr/>
          </p:nvGrpSpPr>
          <p:grpSpPr>
            <a:xfrm>
              <a:off x="8001000" y="228600"/>
              <a:ext cx="685800" cy="6477000"/>
              <a:chOff x="8001000" y="228600"/>
              <a:chExt cx="685800" cy="6477000"/>
            </a:xfrm>
          </p:grpSpPr>
          <p:cxnSp>
            <p:nvCxnSpPr>
              <p:cNvPr id="170" name="Elbow Connector 169"/>
              <p:cNvCxnSpPr/>
              <p:nvPr/>
            </p:nvCxnSpPr>
            <p:spPr>
              <a:xfrm rot="5400000">
                <a:off x="5334000" y="3352800"/>
                <a:ext cx="6477000" cy="228600"/>
              </a:xfrm>
              <a:prstGeom prst="bentConnector3">
                <a:avLst>
                  <a:gd name="adj1" fmla="val 889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Elbow Connector 173"/>
              <p:cNvCxnSpPr/>
              <p:nvPr/>
            </p:nvCxnSpPr>
            <p:spPr>
              <a:xfrm rot="16200000" flipH="1">
                <a:off x="4953000" y="3276600"/>
                <a:ext cx="6324600" cy="228600"/>
              </a:xfrm>
              <a:prstGeom prst="bentConnector3">
                <a:avLst>
                  <a:gd name="adj1" fmla="val 897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0800000">
                <a:off x="8001000" y="228600"/>
                <a:ext cx="6858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8" name="TextBox 247"/>
          <p:cNvSpPr txBox="1"/>
          <p:nvPr/>
        </p:nvSpPr>
        <p:spPr>
          <a:xfrm>
            <a:off x="8001000" y="1524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گذرگاه</a:t>
            </a:r>
            <a:endParaRPr lang="fa-IR" b="1" dirty="0"/>
          </a:p>
        </p:txBody>
      </p:sp>
      <p:cxnSp>
        <p:nvCxnSpPr>
          <p:cNvPr id="261" name="Straight Arrow Connector 260"/>
          <p:cNvCxnSpPr/>
          <p:nvPr/>
        </p:nvCxnSpPr>
        <p:spPr>
          <a:xfrm>
            <a:off x="7620000" y="152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7620000" y="304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>
            <a:off x="7620000" y="457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hape 279"/>
          <p:cNvCxnSpPr/>
          <p:nvPr/>
        </p:nvCxnSpPr>
        <p:spPr>
          <a:xfrm rot="10800000">
            <a:off x="4267200" y="6096000"/>
            <a:ext cx="2324100" cy="304800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4" name="Elbow Connector 283"/>
          <p:cNvCxnSpPr/>
          <p:nvPr/>
        </p:nvCxnSpPr>
        <p:spPr>
          <a:xfrm rot="16200000" flipV="1">
            <a:off x="3009900" y="3543300"/>
            <a:ext cx="4648200" cy="1066800"/>
          </a:xfrm>
          <a:prstGeom prst="bentConnector3">
            <a:avLst>
              <a:gd name="adj1" fmla="val 9551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6" name="TextBox 295"/>
          <p:cNvSpPr txBox="1"/>
          <p:nvPr/>
        </p:nvSpPr>
        <p:spPr>
          <a:xfrm>
            <a:off x="6553200" y="6172200"/>
            <a:ext cx="609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CLK</a:t>
            </a:r>
            <a:endParaRPr lang="fa-IR" sz="2000" b="1" dirty="0"/>
          </a:p>
        </p:txBody>
      </p:sp>
      <p:cxnSp>
        <p:nvCxnSpPr>
          <p:cNvPr id="304" name="Elbow Connector 303"/>
          <p:cNvCxnSpPr/>
          <p:nvPr/>
        </p:nvCxnSpPr>
        <p:spPr>
          <a:xfrm rot="10800000">
            <a:off x="5257800" y="838200"/>
            <a:ext cx="1371600" cy="762000"/>
          </a:xfrm>
          <a:prstGeom prst="bentConnector3">
            <a:avLst>
              <a:gd name="adj1" fmla="val -174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hape 310"/>
          <p:cNvCxnSpPr/>
          <p:nvPr/>
        </p:nvCxnSpPr>
        <p:spPr>
          <a:xfrm rot="10800000">
            <a:off x="4876800" y="2590800"/>
            <a:ext cx="990600" cy="304800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1" name="Shape 330"/>
          <p:cNvCxnSpPr/>
          <p:nvPr/>
        </p:nvCxnSpPr>
        <p:spPr>
          <a:xfrm rot="10800000">
            <a:off x="4876800" y="4038600"/>
            <a:ext cx="990600" cy="304800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2" name="Shape 331"/>
          <p:cNvCxnSpPr/>
          <p:nvPr/>
        </p:nvCxnSpPr>
        <p:spPr>
          <a:xfrm rot="10800000">
            <a:off x="4876800" y="4724400"/>
            <a:ext cx="990600" cy="304800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3" name="Shape 332"/>
          <p:cNvCxnSpPr/>
          <p:nvPr/>
        </p:nvCxnSpPr>
        <p:spPr>
          <a:xfrm rot="10800000">
            <a:off x="4876800" y="5410200"/>
            <a:ext cx="990600" cy="304800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4" name="Shape 333"/>
          <p:cNvCxnSpPr/>
          <p:nvPr/>
        </p:nvCxnSpPr>
        <p:spPr>
          <a:xfrm rot="10800000">
            <a:off x="4876800" y="3352800"/>
            <a:ext cx="990600" cy="304800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/>
          <p:nvPr/>
        </p:nvCxnSpPr>
        <p:spPr>
          <a:xfrm>
            <a:off x="2286000" y="3657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58" name="Group 357"/>
          <p:cNvGrpSpPr/>
          <p:nvPr/>
        </p:nvGrpSpPr>
        <p:grpSpPr>
          <a:xfrm>
            <a:off x="1295400" y="3200399"/>
            <a:ext cx="5638801" cy="685799"/>
            <a:chOff x="1295400" y="3106044"/>
            <a:chExt cx="5563395" cy="856356"/>
          </a:xfrm>
        </p:grpSpPr>
        <p:cxnSp>
          <p:nvCxnSpPr>
            <p:cNvPr id="341" name="Elbow Connector 340"/>
            <p:cNvCxnSpPr/>
            <p:nvPr/>
          </p:nvCxnSpPr>
          <p:spPr>
            <a:xfrm rot="10800000" flipV="1">
              <a:off x="1295400" y="3429000"/>
              <a:ext cx="5562600" cy="533400"/>
            </a:xfrm>
            <a:prstGeom prst="bentConnector3">
              <a:avLst>
                <a:gd name="adj1" fmla="val 104110"/>
              </a:avLst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 flipH="1" flipV="1">
              <a:off x="6696125" y="3267125"/>
              <a:ext cx="323752" cy="1589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370" name="Shape 369"/>
          <p:cNvCxnSpPr/>
          <p:nvPr/>
        </p:nvCxnSpPr>
        <p:spPr>
          <a:xfrm rot="10800000">
            <a:off x="1295400" y="3962400"/>
            <a:ext cx="5715000" cy="1588"/>
          </a:xfrm>
          <a:prstGeom prst="bentConnector5">
            <a:avLst>
              <a:gd name="adj1" fmla="val -219"/>
              <a:gd name="adj2" fmla="val -28647679"/>
              <a:gd name="adj3" fmla="val 104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2438400" y="4800600"/>
            <a:ext cx="838200" cy="304800"/>
          </a:xfrm>
          <a:prstGeom prst="roundRect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INPR</a:t>
            </a:r>
            <a:endParaRPr lang="fa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6" name="Elbow Connector 105"/>
          <p:cNvCxnSpPr>
            <a:stCxn id="104" idx="1"/>
          </p:cNvCxnSpPr>
          <p:nvPr/>
        </p:nvCxnSpPr>
        <p:spPr>
          <a:xfrm rot="10800000">
            <a:off x="1295400" y="4191000"/>
            <a:ext cx="1143000" cy="762000"/>
          </a:xfrm>
          <a:prstGeom prst="bentConnector3">
            <a:avLst>
              <a:gd name="adj1" fmla="val 113283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8229600" y="609600"/>
            <a:ext cx="228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7</a:t>
            </a:r>
            <a:endParaRPr lang="fa-IR" sz="20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8229600" y="1371600"/>
            <a:ext cx="152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1</a:t>
            </a:r>
            <a:endParaRPr lang="fa-IR" sz="20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8229600" y="2209800"/>
            <a:ext cx="152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2</a:t>
            </a:r>
            <a:endParaRPr lang="fa-IR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8229600" y="2971800"/>
            <a:ext cx="152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3</a:t>
            </a:r>
            <a:endParaRPr lang="fa-IR" sz="20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8229600" y="3810000"/>
            <a:ext cx="152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4</a:t>
            </a:r>
            <a:endParaRPr lang="fa-IR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8229600" y="4419600"/>
            <a:ext cx="2047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5</a:t>
            </a:r>
            <a:endParaRPr lang="fa-IR" sz="20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8229600" y="5029200"/>
            <a:ext cx="152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6</a:t>
            </a:r>
            <a:endParaRPr lang="fa-IR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1143000" y="62484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گذرگاه مشترک 16 بیتی</a:t>
            </a:r>
            <a:endParaRPr lang="fa-IR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5715000" y="838200"/>
            <a:ext cx="685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/>
              <a:t>آدرس</a:t>
            </a:r>
            <a:endParaRPr lang="fa-IR" sz="2000" b="1" dirty="0"/>
          </a:p>
        </p:txBody>
      </p:sp>
      <p:cxnSp>
        <p:nvCxnSpPr>
          <p:cNvPr id="109" name="Straight Arrow Connector 108"/>
          <p:cNvCxnSpPr/>
          <p:nvPr/>
        </p:nvCxnSpPr>
        <p:spPr>
          <a:xfrm rot="10800000">
            <a:off x="5638800" y="6629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438400" y="6629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495800" y="9906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خواندن</a:t>
            </a:r>
            <a:endParaRPr lang="fa-IR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505200" y="9906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نوشتن</a:t>
            </a:r>
            <a:endParaRPr lang="fa-IR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7162800" y="0"/>
            <a:ext cx="4572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/>
              <a:t>S</a:t>
            </a:r>
            <a:r>
              <a:rPr lang="en-US" sz="1200" b="1" dirty="0" smtClean="0"/>
              <a:t>0</a:t>
            </a:r>
            <a:endParaRPr lang="fa-IR" sz="12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7162800" y="304800"/>
            <a:ext cx="4572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/>
              <a:t>S</a:t>
            </a:r>
            <a:r>
              <a:rPr lang="en-US" sz="1200" b="1" dirty="0" smtClean="0"/>
              <a:t>2</a:t>
            </a:r>
            <a:endParaRPr lang="fa-IR" sz="12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7162800" y="152400"/>
            <a:ext cx="4572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/>
              <a:t>S</a:t>
            </a:r>
            <a:r>
              <a:rPr lang="en-US" sz="1200" b="1" dirty="0" smtClean="0"/>
              <a:t>1</a:t>
            </a:r>
            <a:endParaRPr lang="fa-IR" sz="12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371600" y="11430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000" y="381000"/>
            <a:ext cx="830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40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واحد زمانبندی و کنترل کامپیوتر</a:t>
            </a:r>
            <a:endParaRPr lang="en-US" sz="40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78486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زمانبندی همه ثبات ها در کامپیوتر پایه بوسیله یک مبدل پالس ساعت کنترل می شود.پالس های ساعت حالت هیچ ثباتی را تغییر نمیدهند و به طور کلی به 2دسته تقسیم میشوند:</a:t>
            </a:r>
          </a:p>
          <a:p>
            <a:pPr algn="r" rtl="1"/>
            <a:endPara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 algn="r" rtl="1">
              <a:buAutoNum type="arabicPeriod"/>
            </a:pP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کنترل سخت افزاری</a:t>
            </a:r>
          </a:p>
          <a:p>
            <a:pPr marL="742950" indent="-742950" algn="r" rtl="1">
              <a:buAutoNum type="arabicPeriod"/>
            </a:pP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کنترل ریز برنامه نویسی</a:t>
            </a:r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82296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هر دستوری که از حافظه خوانده شود در ثبات دستورالعمل 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IR</a:t>
            </a:r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قرار میگیرد و 3 دسته تقسیم میشود:</a:t>
            </a:r>
          </a:p>
          <a:p>
            <a:pPr algn="r" rtl="1"/>
            <a:endPara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 algn="r" rtl="1">
              <a:buAutoNum type="arabicPeriod"/>
            </a:pP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بیت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endParaRPr lang="fa-I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 algn="r" rtl="1">
              <a:buAutoNum type="arabicPeriod"/>
            </a:pP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کد عمل</a:t>
            </a:r>
          </a:p>
          <a:p>
            <a:pPr marL="742950" indent="-742950" algn="r" rtl="1">
              <a:buAutoNum type="arabicPeriod"/>
            </a:pPr>
            <a:r>
              <a:rPr lang="fa-I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بیت 0-11</a:t>
            </a:r>
          </a:p>
          <a:p>
            <a:pPr marL="742950" indent="-742950" algn="r" rtl="1"/>
            <a:endParaRPr lang="fa-I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 algn="just" rtl="1"/>
            <a:r>
              <a:rPr lang="fa-IR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قسمت کد عمل به یک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Decoder</a:t>
            </a:r>
            <a:r>
              <a:rPr lang="fa-IR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متصل شده است. </a:t>
            </a:r>
          </a:p>
          <a:p>
            <a:pPr marL="742950" indent="-742950" algn="just" rtl="1"/>
            <a:r>
              <a:rPr lang="fa-IR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اگر در این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Decoder</a:t>
            </a:r>
            <a:r>
              <a:rPr lang="fa-IR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،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r>
              <a:rPr lang="fa-IR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تولید شود دستور حافظه ای و </a:t>
            </a:r>
          </a:p>
          <a:p>
            <a:pPr marL="742950" indent="-742950" algn="just" rtl="1"/>
            <a:r>
              <a:rPr lang="fa-IR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اگر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fa-IR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فعال شود دستور غیر حافظه ای می باشد.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1600" y="11430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81000" y="381000"/>
            <a:ext cx="830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40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واحد زمانبندی و کنترل کامپیوتر</a:t>
            </a:r>
            <a:endParaRPr lang="en-US" sz="40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371600" y="11430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000" y="381000"/>
            <a:ext cx="830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40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واحد کنترل کامپیوتر</a:t>
            </a:r>
            <a:endParaRPr lang="en-US" sz="40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600200"/>
            <a:ext cx="47244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1524000" y="5638800"/>
            <a:ext cx="1143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توالی شمار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(SC)</a:t>
            </a:r>
            <a:r>
              <a:rPr lang="fa-IR" b="1" dirty="0" smtClean="0">
                <a:solidFill>
                  <a:schemeClr val="tx1"/>
                </a:solidFill>
              </a:rPr>
              <a:t> 4 بیتی </a:t>
            </a:r>
            <a:endParaRPr lang="fa-IR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943100" y="2171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248694" y="2170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629694" y="2170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877094" y="2551906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782094" y="3237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553494" y="3237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324894" y="3237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096294" y="3237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867694" y="3237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639094" y="3237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3200400" y="3048000"/>
            <a:ext cx="3352800" cy="304800"/>
          </a:xfrm>
          <a:prstGeom prst="bentConnector3">
            <a:avLst>
              <a:gd name="adj1" fmla="val -475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32" idx="2"/>
          </p:cNvCxnSpPr>
          <p:nvPr/>
        </p:nvCxnSpPr>
        <p:spPr>
          <a:xfrm rot="16200000" flipH="1">
            <a:off x="3810000" y="1066800"/>
            <a:ext cx="381000" cy="5105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95400" y="3124200"/>
            <a:ext cx="304800" cy="304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3" name="Elbow Connector 32"/>
          <p:cNvCxnSpPr/>
          <p:nvPr/>
        </p:nvCxnSpPr>
        <p:spPr>
          <a:xfrm>
            <a:off x="4343400" y="1981200"/>
            <a:ext cx="2209800" cy="1066800"/>
          </a:xfrm>
          <a:prstGeom prst="bentConnector3">
            <a:avLst>
              <a:gd name="adj1" fmla="val 592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flipV="1">
            <a:off x="3200400" y="4267200"/>
            <a:ext cx="3352800" cy="304800"/>
          </a:xfrm>
          <a:prstGeom prst="bentConnector3">
            <a:avLst>
              <a:gd name="adj1" fmla="val -68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Elbow Connector 28"/>
          <p:cNvCxnSpPr/>
          <p:nvPr/>
        </p:nvCxnSpPr>
        <p:spPr>
          <a:xfrm>
            <a:off x="1676400" y="3048000"/>
            <a:ext cx="4876800" cy="533400"/>
          </a:xfrm>
          <a:prstGeom prst="bentConnector3">
            <a:avLst>
              <a:gd name="adj1" fmla="val -9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flipV="1">
            <a:off x="1752600" y="4038600"/>
            <a:ext cx="4800600" cy="533400"/>
          </a:xfrm>
          <a:prstGeom prst="bentConnector3">
            <a:avLst>
              <a:gd name="adj1" fmla="val 249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2896394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 flipH="1" flipV="1">
            <a:off x="2743994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1753394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 flipH="1" flipV="1">
            <a:off x="1562894" y="5447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1791494" y="5447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 flipH="1" flipV="1">
            <a:off x="2020094" y="5447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2248694" y="5447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0800000">
            <a:off x="2667000" y="6096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0800000">
            <a:off x="2667000" y="5943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10800000">
            <a:off x="2667000" y="5791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 flipH="1" flipV="1">
            <a:off x="3009900" y="1790700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 flipH="1" flipV="1">
            <a:off x="1562894" y="1789906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3124200" y="1676400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b="1" dirty="0" smtClean="0"/>
              <a:t>0</a:t>
            </a:r>
            <a:r>
              <a:rPr lang="fa-IR" b="1" dirty="0" smtClean="0"/>
              <a:t>                                     </a:t>
            </a:r>
            <a:r>
              <a:rPr lang="en-US" b="1" dirty="0" smtClean="0"/>
              <a:t>11</a:t>
            </a:r>
            <a:r>
              <a:rPr lang="fa-IR" b="1" dirty="0" smtClean="0"/>
              <a:t> </a:t>
            </a:r>
            <a:endParaRPr lang="fa-IR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1905000" y="1676400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en-US" b="1" dirty="0" smtClean="0"/>
              <a:t>  12</a:t>
            </a:r>
            <a:r>
              <a:rPr lang="fa-IR" b="1" dirty="0" smtClean="0"/>
              <a:t> </a:t>
            </a:r>
            <a:r>
              <a:rPr lang="en-US" b="1" dirty="0" smtClean="0"/>
              <a:t> 13</a:t>
            </a:r>
            <a:r>
              <a:rPr lang="fa-IR" b="1" dirty="0" smtClean="0"/>
              <a:t> </a:t>
            </a:r>
            <a:r>
              <a:rPr lang="en-US" b="1" dirty="0" smtClean="0"/>
              <a:t>14</a:t>
            </a:r>
            <a:r>
              <a:rPr lang="fa-IR" b="1" dirty="0" smtClean="0"/>
              <a:t> </a:t>
            </a:r>
            <a:endParaRPr lang="fa-IR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1295400" y="1676400"/>
            <a:ext cx="5334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15</a:t>
            </a:r>
            <a:endParaRPr lang="fa-IR" sz="16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5562600" y="35052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D</a:t>
            </a:r>
            <a:r>
              <a:rPr lang="en-US" sz="1600" b="1" dirty="0" smtClean="0"/>
              <a:t>7</a:t>
            </a:r>
            <a:endParaRPr lang="fa-IR" sz="20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5105400" y="3733800"/>
            <a:ext cx="685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T</a:t>
            </a:r>
            <a:r>
              <a:rPr lang="en-US" sz="1600" b="1" dirty="0" smtClean="0"/>
              <a:t>15</a:t>
            </a:r>
            <a:endParaRPr lang="fa-IR" sz="20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5181600" y="4191000"/>
            <a:ext cx="685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T</a:t>
            </a:r>
            <a:r>
              <a:rPr lang="en-US" sz="1400" b="1" dirty="0" smtClean="0"/>
              <a:t>0</a:t>
            </a:r>
            <a:endParaRPr lang="fa-IR" sz="200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1295400" y="3124200"/>
            <a:ext cx="30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</a:t>
            </a:r>
            <a:endParaRPr lang="fa-IR" dirty="0"/>
          </a:p>
        </p:txBody>
      </p:sp>
      <p:sp>
        <p:nvSpPr>
          <p:cNvPr id="139" name="TextBox 138"/>
          <p:cNvSpPr txBox="1"/>
          <p:nvPr/>
        </p:nvSpPr>
        <p:spPr>
          <a:xfrm>
            <a:off x="2209800" y="42672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....</a:t>
            </a:r>
            <a:endParaRPr lang="fa-IR" sz="2000" b="1" dirty="0"/>
          </a:p>
        </p:txBody>
      </p:sp>
      <p:cxnSp>
        <p:nvCxnSpPr>
          <p:cNvPr id="140" name="Straight Arrow Connector 139"/>
          <p:cNvCxnSpPr/>
          <p:nvPr/>
        </p:nvCxnSpPr>
        <p:spPr>
          <a:xfrm rot="5400000">
            <a:off x="6973094" y="2399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1524000" y="2362200"/>
            <a:ext cx="1828800" cy="965775"/>
            <a:chOff x="1524000" y="2362200"/>
            <a:chExt cx="1828800" cy="965775"/>
          </a:xfrm>
        </p:grpSpPr>
        <p:sp>
          <p:nvSpPr>
            <p:cNvPr id="8" name="Rectangle 7"/>
            <p:cNvSpPr/>
            <p:nvPr/>
          </p:nvSpPr>
          <p:spPr>
            <a:xfrm>
              <a:off x="1524000" y="2362200"/>
              <a:ext cx="1828800" cy="685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524000" y="2743200"/>
              <a:ext cx="18288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sz="1600" b="1" dirty="0" smtClean="0"/>
                <a:t>0</a:t>
              </a:r>
              <a:r>
                <a:rPr lang="fa-IR" sz="1600" b="1" dirty="0" smtClean="0"/>
                <a:t> </a:t>
              </a:r>
              <a:r>
                <a:rPr lang="en-US" sz="1600" b="1" dirty="0" smtClean="0"/>
                <a:t>1 </a:t>
              </a:r>
              <a:r>
                <a:rPr lang="fa-IR" sz="1600" b="1" dirty="0" smtClean="0"/>
                <a:t>  </a:t>
              </a:r>
              <a:r>
                <a:rPr lang="en-US" sz="1600" b="1" dirty="0" smtClean="0"/>
                <a:t>2 </a:t>
              </a:r>
              <a:r>
                <a:rPr lang="fa-IR" sz="1600" b="1" dirty="0" smtClean="0"/>
                <a:t>  </a:t>
              </a:r>
              <a:r>
                <a:rPr lang="en-US" sz="1600" b="1" dirty="0" smtClean="0"/>
                <a:t>3</a:t>
              </a:r>
              <a:r>
                <a:rPr lang="fa-IR" sz="1600" b="1" dirty="0" smtClean="0"/>
                <a:t>  </a:t>
              </a:r>
              <a:r>
                <a:rPr lang="en-US" sz="1600" b="1" dirty="0" smtClean="0"/>
                <a:t>4</a:t>
              </a:r>
              <a:r>
                <a:rPr lang="fa-IR" sz="1600" b="1" dirty="0" smtClean="0"/>
                <a:t> </a:t>
              </a:r>
              <a:r>
                <a:rPr lang="en-US" sz="1600" b="1" dirty="0" smtClean="0"/>
                <a:t> 5 </a:t>
              </a:r>
              <a:r>
                <a:rPr lang="fa-IR" sz="1600" b="1" dirty="0" smtClean="0"/>
                <a:t> </a:t>
              </a:r>
              <a:r>
                <a:rPr lang="en-US" sz="1600" b="1" dirty="0" smtClean="0"/>
                <a:t>7  6  </a:t>
              </a:r>
              <a:r>
                <a:rPr lang="fa-IR" sz="1600" b="1" dirty="0" smtClean="0"/>
                <a:t> </a:t>
              </a:r>
              <a:endParaRPr lang="fa-IR" sz="16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2362200"/>
              <a:ext cx="152400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fa-IR" sz="2000" b="1" dirty="0" smtClean="0"/>
                <a:t>دیکدر ( 8*3 )</a:t>
              </a:r>
              <a:endParaRPr lang="fa-IR" sz="2000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53200" y="2590800"/>
            <a:ext cx="1219200" cy="1905000"/>
            <a:chOff x="6553200" y="2590800"/>
            <a:chExt cx="1219200" cy="2133600"/>
          </a:xfrm>
        </p:grpSpPr>
        <p:sp>
          <p:nvSpPr>
            <p:cNvPr id="5" name="Rectangle 4"/>
            <p:cNvSpPr/>
            <p:nvPr/>
          </p:nvSpPr>
          <p:spPr>
            <a:xfrm>
              <a:off x="6553200" y="2590800"/>
              <a:ext cx="1219200" cy="2133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629400" y="2895600"/>
              <a:ext cx="114300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گیتهای مدار کنترل</a:t>
              </a:r>
              <a:endParaRPr lang="fa-IR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1676400" y="4800600"/>
            <a:ext cx="16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/>
              <a:t>دیکدر ( 16*4 )</a:t>
            </a:r>
            <a:endParaRPr lang="fa-IR" sz="2000" b="1" dirty="0"/>
          </a:p>
        </p:txBody>
      </p:sp>
      <p:grpSp>
        <p:nvGrpSpPr>
          <p:cNvPr id="68" name="Group 67"/>
          <p:cNvGrpSpPr/>
          <p:nvPr/>
        </p:nvGrpSpPr>
        <p:grpSpPr>
          <a:xfrm>
            <a:off x="1371600" y="4495800"/>
            <a:ext cx="2057400" cy="762000"/>
            <a:chOff x="1371600" y="4495800"/>
            <a:chExt cx="2057400" cy="762000"/>
          </a:xfrm>
        </p:grpSpPr>
        <p:sp>
          <p:nvSpPr>
            <p:cNvPr id="9" name="Rectangle 8"/>
            <p:cNvSpPr/>
            <p:nvPr/>
          </p:nvSpPr>
          <p:spPr>
            <a:xfrm>
              <a:off x="1524000" y="4572000"/>
              <a:ext cx="1828800" cy="685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71600" y="4495800"/>
              <a:ext cx="2057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1"/>
              <a:r>
                <a:rPr lang="en-US" b="1" dirty="0" smtClean="0"/>
                <a:t>0</a:t>
              </a:r>
              <a:r>
                <a:rPr lang="fa-IR" b="1" dirty="0" smtClean="0"/>
                <a:t> </a:t>
              </a:r>
              <a:r>
                <a:rPr lang="en-US" b="1" dirty="0" smtClean="0"/>
                <a:t>1</a:t>
              </a:r>
              <a:r>
                <a:rPr lang="fa-IR" b="1" dirty="0" smtClean="0"/>
                <a:t> </a:t>
              </a:r>
              <a:r>
                <a:rPr lang="en-US" b="1" dirty="0" smtClean="0"/>
                <a:t>2</a:t>
              </a:r>
              <a:r>
                <a:rPr lang="fa-IR" b="1" dirty="0" smtClean="0"/>
                <a:t>            </a:t>
              </a:r>
              <a:r>
                <a:rPr lang="en-US" sz="1600" b="1" dirty="0" smtClean="0"/>
                <a:t>14</a:t>
              </a:r>
              <a:r>
                <a:rPr lang="fa-IR" b="1" dirty="0" smtClean="0"/>
                <a:t> </a:t>
              </a:r>
              <a:r>
                <a:rPr lang="en-US" b="1" dirty="0" smtClean="0"/>
                <a:t>  </a:t>
              </a:r>
              <a:r>
                <a:rPr lang="en-US" sz="1600" b="1" dirty="0" smtClean="0"/>
                <a:t>15</a:t>
              </a:r>
              <a:r>
                <a:rPr lang="fa-IR" b="1" dirty="0" smtClean="0"/>
                <a:t> </a:t>
              </a:r>
              <a:endParaRPr lang="fa-IR" b="1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048000" y="5562600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 smtClean="0"/>
              <a:t> (INR</a:t>
            </a:r>
            <a:r>
              <a:rPr lang="fa-IR" b="1" dirty="0" smtClean="0"/>
              <a:t>افزایش (</a:t>
            </a:r>
            <a:endParaRPr lang="fa-IR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048000" y="5791200"/>
            <a:ext cx="16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 smtClean="0"/>
              <a:t> (CLR</a:t>
            </a:r>
            <a:r>
              <a:rPr lang="fa-IR" b="1" dirty="0" smtClean="0"/>
              <a:t>پاک کردن (</a:t>
            </a:r>
            <a:endParaRPr lang="fa-IR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429000" y="60198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 smtClean="0"/>
              <a:t> </a:t>
            </a:r>
            <a:r>
              <a:rPr lang="fa-IR" b="1" dirty="0" smtClean="0"/>
              <a:t>ساعت</a:t>
            </a:r>
            <a:endParaRPr lang="fa-IR" b="1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772400" y="3657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00800" y="1905000"/>
            <a:ext cx="152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 smtClean="0"/>
              <a:t>ورودی های دیگر</a:t>
            </a:r>
            <a:endParaRPr lang="fa-IR" b="1" dirty="0"/>
          </a:p>
        </p:txBody>
      </p:sp>
      <p:sp>
        <p:nvSpPr>
          <p:cNvPr id="64" name="TextBox 63"/>
          <p:cNvSpPr txBox="1"/>
          <p:nvPr/>
        </p:nvSpPr>
        <p:spPr>
          <a:xfrm rot="16200000">
            <a:off x="7674977" y="3450223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600" b="1" dirty="0" smtClean="0"/>
              <a:t>خروجی های کنترل</a:t>
            </a:r>
            <a:endParaRPr lang="fa-IR" sz="16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438400" y="1219200"/>
            <a:ext cx="1981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 smtClean="0"/>
              <a:t>(IR)</a:t>
            </a:r>
            <a:r>
              <a:rPr lang="fa-IR" b="1" dirty="0" smtClean="0"/>
              <a:t> ثبات دستورالعمل </a:t>
            </a:r>
            <a:endParaRPr lang="fa-IR" b="1" dirty="0"/>
          </a:p>
        </p:txBody>
      </p:sp>
      <p:cxnSp>
        <p:nvCxnSpPr>
          <p:cNvPr id="73" name="Elbow Connector 72"/>
          <p:cNvCxnSpPr/>
          <p:nvPr/>
        </p:nvCxnSpPr>
        <p:spPr>
          <a:xfrm>
            <a:off x="4572000" y="1981200"/>
            <a:ext cx="1981200" cy="762000"/>
          </a:xfrm>
          <a:prstGeom prst="bentConnector3">
            <a:avLst>
              <a:gd name="adj1" fmla="val -287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562600" y="30480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D</a:t>
            </a:r>
            <a:r>
              <a:rPr lang="en-US" sz="1600" b="1" dirty="0" smtClean="0"/>
              <a:t>0</a:t>
            </a:r>
            <a:endParaRPr lang="fa-IR" sz="2000" b="1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5548700" y="3320534"/>
            <a:ext cx="4571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…</a:t>
            </a:r>
            <a:endParaRPr lang="fa-IR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2209800" y="44196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....</a:t>
            </a:r>
            <a:endParaRPr lang="fa-IR" sz="2000" b="1" dirty="0"/>
          </a:p>
        </p:txBody>
      </p:sp>
      <p:sp>
        <p:nvSpPr>
          <p:cNvPr id="86" name="TextBox 85"/>
          <p:cNvSpPr txBox="1"/>
          <p:nvPr/>
        </p:nvSpPr>
        <p:spPr>
          <a:xfrm rot="5400000">
            <a:off x="5137666" y="4006334"/>
            <a:ext cx="4571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…</a:t>
            </a:r>
            <a:endParaRPr lang="fa-IR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2" grpId="0" animBg="1"/>
      <p:bldP spid="128" grpId="0"/>
      <p:bldP spid="129" grpId="0"/>
      <p:bldP spid="131" grpId="0"/>
      <p:bldP spid="133" grpId="0"/>
      <p:bldP spid="134" grpId="0"/>
      <p:bldP spid="135" grpId="0"/>
      <p:bldP spid="138" grpId="0"/>
      <p:bldP spid="139" grpId="0"/>
      <p:bldP spid="146" grpId="0"/>
      <p:bldP spid="58" grpId="0"/>
      <p:bldP spid="59" grpId="0"/>
      <p:bldP spid="60" grpId="0"/>
      <p:bldP spid="63" grpId="0"/>
      <p:bldP spid="64" grpId="0"/>
      <p:bldP spid="65" grpId="0"/>
      <p:bldP spid="81" grpId="0"/>
      <p:bldP spid="83" grpId="0"/>
      <p:bldP spid="84" grpId="0"/>
      <p:bldP spid="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95400" y="12954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09800" y="609600"/>
            <a:ext cx="457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واحد کنترل کامپیوتر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7620000" cy="323165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>AR          PC</a:t>
            </a:r>
            <a:endParaRPr lang="fa-IR" sz="2400" b="1" dirty="0" smtClean="0"/>
          </a:p>
          <a:p>
            <a:endParaRPr lang="en-US" sz="24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>IR            M[AR] , pc            pc+1</a:t>
            </a:r>
            <a:endParaRPr lang="fa-IR" sz="2400" b="1" dirty="0" smtClean="0"/>
          </a:p>
          <a:p>
            <a:endParaRPr lang="en-US" sz="24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>I              IR(15),AR             IR(0-11),D</a:t>
            </a:r>
            <a:r>
              <a:rPr lang="en-US" b="1" dirty="0" smtClean="0"/>
              <a:t>0</a:t>
            </a:r>
            <a:r>
              <a:rPr lang="en-US" sz="2400" b="1" dirty="0" smtClean="0"/>
              <a:t>-D</a:t>
            </a:r>
            <a:r>
              <a:rPr lang="en-US" b="1" dirty="0" smtClean="0"/>
              <a:t>7</a:t>
            </a:r>
            <a:r>
              <a:rPr lang="en-US" sz="2400" b="1" dirty="0" smtClean="0"/>
              <a:t>           IR(12-14)</a:t>
            </a:r>
            <a:endParaRPr lang="fa-IR" sz="2400" b="1" dirty="0" smtClean="0"/>
          </a:p>
          <a:p>
            <a:pPr algn="r"/>
            <a:r>
              <a:rPr lang="en-US" sz="2400" b="1" dirty="0" smtClean="0"/>
              <a:t> </a:t>
            </a:r>
          </a:p>
          <a:p>
            <a:pPr algn="r"/>
            <a:r>
              <a:rPr lang="fa-IR" sz="2400" b="1" dirty="0" smtClean="0"/>
              <a:t>همانطور که در شکل دیده میشود شمارنده </a:t>
            </a:r>
            <a:r>
              <a:rPr lang="en-US" sz="2400" b="1" dirty="0" smtClean="0"/>
              <a:t>SC</a:t>
            </a:r>
            <a:r>
              <a:rPr lang="fa-IR" sz="2400" b="1" dirty="0" smtClean="0"/>
              <a:t> به هنگام لبه مثبت پالس ساعت واکنش نشان میدهد.</a:t>
            </a:r>
            <a:endParaRPr lang="en-US" sz="2400" b="1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1752600" y="2514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524000" y="4114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676400" y="3276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657600" y="4114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6248400" y="4114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4495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3810000" y="3276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371600" y="11430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000" y="381000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مثالی از سیگنال های زمانبندی واحد کنترل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52600" y="1447800"/>
            <a:ext cx="6096000" cy="457200"/>
            <a:chOff x="1371600" y="1447800"/>
            <a:chExt cx="5105400" cy="457200"/>
          </a:xfrm>
        </p:grpSpPr>
        <p:cxnSp>
          <p:nvCxnSpPr>
            <p:cNvPr id="5" name="Elbow Connector 4"/>
            <p:cNvCxnSpPr/>
            <p:nvPr/>
          </p:nvCxnSpPr>
          <p:spPr>
            <a:xfrm rot="5400000" flipH="1" flipV="1">
              <a:off x="1295400" y="1524000"/>
              <a:ext cx="457200" cy="304800"/>
            </a:xfrm>
            <a:prstGeom prst="bentConnector3">
              <a:avLst>
                <a:gd name="adj1" fmla="val -3732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/>
            <p:nvPr/>
          </p:nvCxnSpPr>
          <p:spPr>
            <a:xfrm>
              <a:off x="1676400" y="1447800"/>
              <a:ext cx="685800" cy="457200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5400000" flipH="1" flipV="1">
              <a:off x="2134394" y="1675606"/>
              <a:ext cx="4572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>
              <a:off x="2362200" y="1447800"/>
              <a:ext cx="685800" cy="457200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5400000" flipH="1" flipV="1">
              <a:off x="2820194" y="1675606"/>
              <a:ext cx="4572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>
              <a:off x="3048000" y="1447800"/>
              <a:ext cx="685800" cy="457200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rot="5400000" flipH="1" flipV="1">
              <a:off x="3505994" y="1675606"/>
              <a:ext cx="4572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/>
            <p:nvPr/>
          </p:nvCxnSpPr>
          <p:spPr>
            <a:xfrm>
              <a:off x="3733800" y="1447800"/>
              <a:ext cx="685800" cy="457200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 rot="5400000" flipH="1" flipV="1">
              <a:off x="4191794" y="1675606"/>
              <a:ext cx="4572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>
              <a:off x="4419600" y="1447800"/>
              <a:ext cx="685800" cy="457200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 rot="5400000" flipH="1" flipV="1">
              <a:off x="4877594" y="1675606"/>
              <a:ext cx="4572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>
              <a:off x="5105400" y="1447800"/>
              <a:ext cx="685800" cy="457200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5400000" flipH="1" flipV="1">
              <a:off x="5563394" y="1675606"/>
              <a:ext cx="4572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>
              <a:off x="5791200" y="1447800"/>
              <a:ext cx="685800" cy="457200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752600" y="2286000"/>
            <a:ext cx="6096001" cy="382602"/>
            <a:chOff x="1823509" y="2438400"/>
            <a:chExt cx="5753705" cy="307678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823509" y="2744788"/>
              <a:ext cx="283633" cy="127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099859" y="2744785"/>
              <a:ext cx="2895085" cy="127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929922" y="2744801"/>
              <a:ext cx="647292" cy="127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2030942" y="2514600"/>
              <a:ext cx="304800" cy="152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5913672" y="2519672"/>
              <a:ext cx="306388" cy="14384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2881842" y="2514600"/>
              <a:ext cx="304800" cy="152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V="1">
              <a:off x="6740767" y="2555640"/>
              <a:ext cx="306389" cy="7192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248959" y="2438400"/>
              <a:ext cx="709083" cy="127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138787" y="2438403"/>
              <a:ext cx="719213" cy="127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752600" y="2895600"/>
            <a:ext cx="6019800" cy="382588"/>
            <a:chOff x="1066800" y="3352800"/>
            <a:chExt cx="6019800" cy="3825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066800" y="3733800"/>
              <a:ext cx="12192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124200" y="3733800"/>
              <a:ext cx="3962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 flipH="1" flipV="1">
              <a:off x="2178374" y="3460426"/>
              <a:ext cx="379025" cy="16377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857500" y="3467100"/>
              <a:ext cx="380999" cy="15239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438400" y="3352800"/>
              <a:ext cx="533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/>
          <p:nvPr/>
        </p:nvCxnSpPr>
        <p:spPr>
          <a:xfrm rot="5400000">
            <a:off x="-304006" y="4114006"/>
            <a:ext cx="48768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495299" y="4075906"/>
            <a:ext cx="4952206" cy="7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1219994" y="4037806"/>
            <a:ext cx="50292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096294" y="4075906"/>
            <a:ext cx="4953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2934494" y="4075906"/>
            <a:ext cx="4953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3734594" y="4037806"/>
            <a:ext cx="50292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4534694" y="4075906"/>
            <a:ext cx="4953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1752600" y="3505200"/>
            <a:ext cx="6019800" cy="382588"/>
            <a:chOff x="304800" y="3352800"/>
            <a:chExt cx="6019800" cy="382588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304800" y="3733800"/>
              <a:ext cx="19812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124200" y="3733800"/>
              <a:ext cx="3200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2178374" y="3460426"/>
              <a:ext cx="379025" cy="16377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V="1">
              <a:off x="2857500" y="3467100"/>
              <a:ext cx="380999" cy="15239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438400" y="3352800"/>
              <a:ext cx="533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1752600" y="4114800"/>
            <a:ext cx="6019800" cy="382588"/>
            <a:chOff x="-533400" y="3352800"/>
            <a:chExt cx="6019800" cy="382588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-533400" y="3733800"/>
              <a:ext cx="2819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124200" y="3733800"/>
              <a:ext cx="23622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 flipH="1" flipV="1">
              <a:off x="2178374" y="3460426"/>
              <a:ext cx="379025" cy="16377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6200000" flipV="1">
              <a:off x="2857500" y="3467100"/>
              <a:ext cx="380999" cy="15239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438400" y="3352800"/>
              <a:ext cx="533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1752600" y="4724400"/>
            <a:ext cx="6019800" cy="382588"/>
            <a:chOff x="-1371600" y="3352800"/>
            <a:chExt cx="6019800" cy="382588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-1371600" y="3733800"/>
              <a:ext cx="36576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124200" y="3733800"/>
              <a:ext cx="1524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 flipH="1" flipV="1">
              <a:off x="2178374" y="3460426"/>
              <a:ext cx="379025" cy="16377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6200000" flipV="1">
              <a:off x="2857500" y="3467100"/>
              <a:ext cx="380999" cy="15239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2438400" y="3352800"/>
              <a:ext cx="533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1752600" y="6019800"/>
            <a:ext cx="6019800" cy="382588"/>
            <a:chOff x="-1371600" y="3352800"/>
            <a:chExt cx="6019800" cy="382588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-990600" y="3733800"/>
              <a:ext cx="32766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24200" y="3733800"/>
              <a:ext cx="1524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 flipH="1" flipV="1">
              <a:off x="2178374" y="3460426"/>
              <a:ext cx="379025" cy="16377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6200000" flipV="1">
              <a:off x="2857500" y="3467100"/>
              <a:ext cx="380999" cy="15239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2438400" y="3352800"/>
              <a:ext cx="533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6200000" flipV="1">
              <a:off x="-1257300" y="3467100"/>
              <a:ext cx="380999" cy="15239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-1371600" y="3352800"/>
              <a:ext cx="2286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2" name="Elbow Connector 161"/>
          <p:cNvCxnSpPr/>
          <p:nvPr/>
        </p:nvCxnSpPr>
        <p:spPr>
          <a:xfrm rot="10800000" flipV="1">
            <a:off x="1752600" y="5486400"/>
            <a:ext cx="6019800" cy="22860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066800" y="1676400"/>
            <a:ext cx="685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CLK</a:t>
            </a:r>
            <a:endParaRPr lang="fa-I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143000" y="23622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T0</a:t>
            </a:r>
            <a:endParaRPr lang="fa-I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143000" y="30480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T1</a:t>
            </a:r>
            <a:endParaRPr lang="fa-I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143000" y="36576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T2</a:t>
            </a:r>
            <a:endParaRPr lang="fa-I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143000" y="42672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T3</a:t>
            </a:r>
            <a:endParaRPr lang="fa-I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143000" y="48768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T4</a:t>
            </a:r>
            <a:endParaRPr lang="fa-I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143000" y="54864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D3</a:t>
            </a:r>
            <a:endParaRPr lang="fa-I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066800" y="5867400"/>
            <a:ext cx="53340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CLR</a:t>
            </a:r>
          </a:p>
          <a:p>
            <a:pPr algn="ctr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SC</a:t>
            </a:r>
            <a:endParaRPr lang="fa-I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81800" y="114300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endParaRPr lang="fa-I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67400" y="114300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lang="fa-I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29200" y="114300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fa-I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267200" y="114300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fa-I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429000" y="114300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fa-I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667000" y="114300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endParaRPr lang="fa-I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371600" y="11430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09800" y="457200"/>
            <a:ext cx="457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سیکل دستورالعمل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/>
            <a:r>
              <a:rPr lang="fa-IR" sz="3600" b="1" dirty="0" smtClean="0">
                <a:solidFill>
                  <a:srgbClr val="FF0000"/>
                </a:solidFill>
              </a:rPr>
              <a:t>در کامپیوتر پایه هر سیکل دستور متشکل از فازهای زیر است:</a:t>
            </a:r>
          </a:p>
          <a:p>
            <a:pPr marL="342900" indent="-342900" algn="r" rtl="1"/>
            <a:endParaRPr lang="fa-IR" sz="3600" b="1" dirty="0" smtClean="0">
              <a:solidFill>
                <a:srgbClr val="FF0000"/>
              </a:solidFill>
            </a:endParaRPr>
          </a:p>
          <a:p>
            <a:pPr marL="342900" indent="-342900" algn="r" rtl="1">
              <a:buAutoNum type="arabicPeriod"/>
            </a:pPr>
            <a:r>
              <a:rPr lang="fa-IR" sz="3600" b="1" dirty="0" smtClean="0">
                <a:solidFill>
                  <a:srgbClr val="7030A0"/>
                </a:solidFill>
              </a:rPr>
              <a:t>برداشت یک دستور از حافظه</a:t>
            </a:r>
            <a:endParaRPr lang="en-US" sz="3600" b="1" dirty="0" smtClean="0">
              <a:solidFill>
                <a:srgbClr val="7030A0"/>
              </a:solidFill>
            </a:endParaRPr>
          </a:p>
          <a:p>
            <a:pPr marL="342900" indent="-342900" algn="r" rtl="1">
              <a:buAutoNum type="arabicPeriod"/>
            </a:pPr>
            <a:r>
              <a:rPr lang="en-US" sz="3600" b="1" dirty="0" smtClean="0">
                <a:solidFill>
                  <a:srgbClr val="7030A0"/>
                </a:solidFill>
              </a:rPr>
              <a:t> Decoder</a:t>
            </a:r>
            <a:r>
              <a:rPr lang="fa-IR" sz="3600" b="1" dirty="0" smtClean="0">
                <a:solidFill>
                  <a:srgbClr val="7030A0"/>
                </a:solidFill>
              </a:rPr>
              <a:t> کردن دستور</a:t>
            </a:r>
          </a:p>
          <a:p>
            <a:pPr marL="342900" indent="-342900" algn="r" rtl="1">
              <a:buAutoNum type="arabicPeriod"/>
            </a:pPr>
            <a:r>
              <a:rPr lang="fa-IR" sz="3600" b="1" dirty="0" smtClean="0">
                <a:solidFill>
                  <a:srgbClr val="7030A0"/>
                </a:solidFill>
              </a:rPr>
              <a:t> خواندن آدرس موثر </a:t>
            </a:r>
            <a:r>
              <a:rPr lang="fa-IR" sz="2800" b="1" dirty="0" smtClean="0">
                <a:solidFill>
                  <a:srgbClr val="7030A0"/>
                </a:solidFill>
              </a:rPr>
              <a:t>(در هنگام آدرس دهی غیر مستقیم)</a:t>
            </a:r>
            <a:endParaRPr lang="fa-IR" sz="3600" b="1" dirty="0" smtClean="0">
              <a:solidFill>
                <a:srgbClr val="7030A0"/>
              </a:solidFill>
            </a:endParaRPr>
          </a:p>
          <a:p>
            <a:pPr marL="342900" indent="-342900" algn="r" rtl="1">
              <a:buAutoNum type="arabicPeriod"/>
            </a:pPr>
            <a:r>
              <a:rPr lang="fa-IR" sz="3600" b="1" dirty="0" smtClean="0">
                <a:solidFill>
                  <a:srgbClr val="7030A0"/>
                </a:solidFill>
              </a:rPr>
              <a:t> اجرای دستورالعمل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85800"/>
            <a:ext cx="9144000" cy="744538"/>
            <a:chOff x="0" y="685800"/>
            <a:chExt cx="9144000" cy="74453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524000" y="1428750"/>
              <a:ext cx="632460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685800"/>
              <a:ext cx="914400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fa-IR" sz="4000" b="1" cap="all" spc="0" dirty="0" smtClean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cs typeface="B Sina" pitchFamily="2" charset="-78"/>
                </a:rPr>
                <a:t>سازمان مبتنی بر برنامه ذخیره شده</a:t>
              </a:r>
              <a:endParaRPr lang="en-US" sz="4000" b="1" cap="all" spc="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57800" y="1752600"/>
            <a:ext cx="2743200" cy="3467100"/>
            <a:chOff x="5562600" y="1905000"/>
            <a:chExt cx="2819400" cy="3581400"/>
          </a:xfrm>
        </p:grpSpPr>
        <p:sp>
          <p:nvSpPr>
            <p:cNvPr id="10" name="Wave 9"/>
            <p:cNvSpPr/>
            <p:nvPr/>
          </p:nvSpPr>
          <p:spPr>
            <a:xfrm>
              <a:off x="5562600" y="1905000"/>
              <a:ext cx="2819400" cy="3581400"/>
            </a:xfrm>
            <a:prstGeom prst="wave">
              <a:avLst>
                <a:gd name="adj1" fmla="val 3477"/>
                <a:gd name="adj2" fmla="val -879"/>
              </a:avLst>
            </a:prstGeom>
            <a:solidFill>
              <a:schemeClr val="accent4">
                <a:lumMod val="75000"/>
              </a:schemeClr>
            </a:solidFill>
            <a:ln/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دستورالعمل ها (برنامه)</a:t>
              </a:r>
            </a:p>
            <a:p>
              <a:pPr algn="ctr"/>
              <a:endPara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/>
              <a:endPara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/>
              <a:endPara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/>
              <a:endPara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/>
              <a:r>
                <a:rPr lang="fa-I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عملوندها (داده ها)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12" name="Straight Connector 11"/>
            <p:cNvCxnSpPr>
              <a:stCxn id="10" idx="1"/>
              <a:endCxn id="10" idx="3"/>
            </p:cNvCxnSpPr>
            <p:nvPr/>
          </p:nvCxnSpPr>
          <p:spPr>
            <a:xfrm rot="10800000" flipH="1">
              <a:off x="5587383" y="3695700"/>
              <a:ext cx="2769834" cy="16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257800" y="5562600"/>
            <a:ext cx="27432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(AC </a:t>
            </a:r>
            <a:r>
              <a:rPr lang="fa-IR" sz="2000" b="1" dirty="0" smtClean="0"/>
              <a:t>ثبات پردازنده (انباره یا</a:t>
            </a:r>
            <a:endParaRPr lang="en-US" sz="2000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1219200" y="4343400"/>
            <a:ext cx="3048000" cy="838200"/>
            <a:chOff x="1143000" y="3810000"/>
            <a:chExt cx="3048000" cy="838200"/>
          </a:xfrm>
        </p:grpSpPr>
        <p:sp>
          <p:nvSpPr>
            <p:cNvPr id="32" name="Rectangle 31"/>
            <p:cNvSpPr/>
            <p:nvPr/>
          </p:nvSpPr>
          <p:spPr>
            <a:xfrm>
              <a:off x="1143000" y="3810000"/>
              <a:ext cx="3048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schemeClr val="tx1"/>
                  </a:solidFill>
                </a:rPr>
                <a:t>0                                  15 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71600" y="4114800"/>
              <a:ext cx="2743200" cy="533400"/>
            </a:xfrm>
            <a:prstGeom prst="rect">
              <a:avLst/>
            </a:prstGeom>
            <a:solidFill>
              <a:srgbClr val="FFFF99"/>
            </a:solidFill>
            <a:ln/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/>
                <a:t>    عملوند دودویی</a:t>
              </a:r>
              <a:endParaRPr lang="en-US" sz="20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66800" y="2438400"/>
            <a:ext cx="3556000" cy="1295400"/>
            <a:chOff x="972672" y="2590800"/>
            <a:chExt cx="3294529" cy="1295400"/>
          </a:xfrm>
        </p:grpSpPr>
        <p:sp>
          <p:nvSpPr>
            <p:cNvPr id="19" name="Rectangle 18"/>
            <p:cNvSpPr/>
            <p:nvPr/>
          </p:nvSpPr>
          <p:spPr>
            <a:xfrm>
              <a:off x="972672" y="2590800"/>
              <a:ext cx="3294529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a-IR" sz="2000" b="1" dirty="0" smtClean="0">
                  <a:solidFill>
                    <a:schemeClr val="tx1"/>
                  </a:solidFill>
                </a:rPr>
                <a:t>0                       11 12        15 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84512" y="3505200"/>
              <a:ext cx="1819835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schemeClr val="tx1"/>
                  </a:solidFill>
                </a:rPr>
                <a:t>قالب دستورالعمل    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19200" y="2895600"/>
              <a:ext cx="2946400" cy="533400"/>
            </a:xfrm>
            <a:prstGeom prst="rect">
              <a:avLst/>
            </a:prstGeom>
            <a:solidFill>
              <a:srgbClr val="FFFF99"/>
            </a:solidFill>
            <a:ln/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fa-IR" dirty="0" smtClean="0"/>
                <a:t>           </a:t>
              </a:r>
              <a:r>
                <a:rPr lang="fa-IR" sz="2000" b="1" dirty="0" smtClean="0"/>
                <a:t>آدرس              کد عمل</a:t>
              </a:r>
              <a:endParaRPr lang="en-US" b="1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2020095" y="3161507"/>
              <a:ext cx="533400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371600" y="12192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09800" y="457200"/>
            <a:ext cx="457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44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برداشت و دیکد</a:t>
            </a:r>
            <a:endParaRPr lang="en-US" sz="44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600200"/>
            <a:ext cx="6781800" cy="1200329"/>
          </a:xfrm>
          <a:prstGeom prst="rect">
            <a:avLst/>
          </a:prstGeom>
          <a:noFill/>
          <a:ln>
            <a:solidFill>
              <a:srgbClr val="DC94D2"/>
            </a:solidFill>
          </a:ln>
          <a:effectLst>
            <a:glow rad="139700">
              <a:srgbClr val="DC94D2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342900" indent="-342900" algn="ctr" rtl="1"/>
            <a:r>
              <a:rPr lang="fa-IR" sz="3600" b="1" dirty="0" smtClean="0">
                <a:solidFill>
                  <a:srgbClr val="FF3399"/>
                </a:solidFill>
              </a:rPr>
              <a:t>ریز عمل های مربوط به برداشت و دیکد را میتوان به صورت زیر نوشت: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1242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>AR          PC</a:t>
            </a:r>
            <a:endParaRPr lang="fa-IR" sz="2400" b="1" dirty="0" smtClean="0"/>
          </a:p>
          <a:p>
            <a:endParaRPr lang="en-US" sz="24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>IR            M[AR], PC           PC+1</a:t>
            </a:r>
            <a:endParaRPr lang="fa-IR" sz="2400" b="1" dirty="0" smtClean="0"/>
          </a:p>
          <a:p>
            <a:endParaRPr lang="en-US" sz="24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>AR           IR(0-11), D</a:t>
            </a:r>
            <a:r>
              <a:rPr lang="en-US" b="1" dirty="0" smtClean="0"/>
              <a:t>0</a:t>
            </a:r>
            <a:r>
              <a:rPr lang="en-US" sz="2400" b="1" dirty="0" smtClean="0"/>
              <a:t>-D</a:t>
            </a:r>
            <a:r>
              <a:rPr lang="en-US" b="1" dirty="0" smtClean="0"/>
              <a:t>7</a:t>
            </a:r>
            <a:r>
              <a:rPr lang="en-US" sz="2400" b="1" dirty="0" smtClean="0"/>
              <a:t>            IR(12-14),I             IR(15)</a:t>
            </a:r>
            <a:endParaRPr lang="fa-IR" sz="2400" b="1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057400" y="3429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2057400" y="4191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4114800" y="4191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057400" y="5029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724400" y="5029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6858000" y="5029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268935" y="358649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برداشت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1333" y="4836467"/>
            <a:ext cx="83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دیکد</a:t>
            </a:r>
            <a:endParaRPr lang="en-US" sz="24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24400" y="342900"/>
            <a:ext cx="10668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</a:rPr>
              <a:t>آغاز</a:t>
            </a:r>
          </a:p>
          <a:p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SC      0</a:t>
            </a:r>
            <a:endParaRPr lang="fa-I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38600" y="1104900"/>
            <a:ext cx="23622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AR       PC</a:t>
            </a:r>
            <a:endParaRPr lang="fa-I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81400" y="1638300"/>
            <a:ext cx="31242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IR       M[AR],PC        PC +1</a:t>
            </a:r>
            <a:endParaRPr lang="fa-I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2171700"/>
            <a:ext cx="3657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IR(12-14) </a:t>
            </a: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</a:rPr>
              <a:t>دیکد کد عمل در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AR      IR(0-11),1     IR(15)</a:t>
            </a:r>
            <a:endParaRPr lang="fa-I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181600" y="800100"/>
            <a:ext cx="280916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105400" y="1333500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962400" y="1866900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5410200" y="1866900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562600" y="2628900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191000" y="2628900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182394" y="10279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5182394" y="15613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182394" y="20947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182394" y="28567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Flowchart: Decision 49"/>
          <p:cNvSpPr/>
          <p:nvPr/>
        </p:nvSpPr>
        <p:spPr>
          <a:xfrm>
            <a:off x="4800600" y="2933700"/>
            <a:ext cx="914400" cy="6858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D7</a:t>
            </a:r>
            <a:endParaRPr lang="fa-IR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" name="Flowchart: Decision 50"/>
          <p:cNvSpPr/>
          <p:nvPr/>
        </p:nvSpPr>
        <p:spPr>
          <a:xfrm>
            <a:off x="6858000" y="3924300"/>
            <a:ext cx="457200" cy="3810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endParaRPr lang="fa-IR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" name="Flowchart: Decision 51"/>
          <p:cNvSpPr/>
          <p:nvPr/>
        </p:nvSpPr>
        <p:spPr>
          <a:xfrm>
            <a:off x="3200400" y="3924300"/>
            <a:ext cx="457200" cy="3810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endParaRPr lang="fa-IR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50" idx="2"/>
            <a:endCxn id="52" idx="0"/>
          </p:cNvCxnSpPr>
          <p:nvPr/>
        </p:nvCxnSpPr>
        <p:spPr>
          <a:xfrm rot="5400000">
            <a:off x="4191000" y="2857500"/>
            <a:ext cx="304800" cy="1828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0" idx="2"/>
            <a:endCxn id="51" idx="0"/>
          </p:cNvCxnSpPr>
          <p:nvPr/>
        </p:nvCxnSpPr>
        <p:spPr>
          <a:xfrm rot="16200000" flipH="1">
            <a:off x="6019800" y="2857500"/>
            <a:ext cx="304800" cy="1828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295400" y="4610100"/>
            <a:ext cx="19050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</a:rPr>
              <a:t>اجرای دستورالعمل</a:t>
            </a:r>
          </a:p>
          <a:p>
            <a:pPr algn="ctr"/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</a:rPr>
              <a:t>ورودی-خروجی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SC       0</a:t>
            </a:r>
            <a:endParaRPr lang="fa-I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391400" y="4533900"/>
            <a:ext cx="12192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هیچ کار</a:t>
            </a:r>
            <a:endParaRPr lang="fa-I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715000" y="4533900"/>
            <a:ext cx="12192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AR       M[AR]</a:t>
            </a:r>
            <a:endParaRPr lang="fa-IR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400800" y="5448300"/>
            <a:ext cx="1752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1600" b="1" dirty="0" smtClean="0">
                <a:solidFill>
                  <a:schemeClr val="accent4">
                    <a:lumMod val="50000"/>
                  </a:schemeClr>
                </a:solidFill>
              </a:rPr>
              <a:t>اجرای دستورالعمل</a:t>
            </a:r>
          </a:p>
          <a:p>
            <a:pPr algn="ctr"/>
            <a:r>
              <a:rPr lang="fa-IR" sz="1600" b="1" dirty="0" smtClean="0">
                <a:solidFill>
                  <a:schemeClr val="accent4">
                    <a:lumMod val="50000"/>
                  </a:schemeClr>
                </a:solidFill>
              </a:rPr>
              <a:t>حافظه ای</a:t>
            </a:r>
          </a:p>
          <a:p>
            <a:pPr algn="ctr"/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SC       0</a:t>
            </a:r>
            <a:endParaRPr lang="fa-IR" sz="1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rot="10800000">
            <a:off x="2133600" y="5524500"/>
            <a:ext cx="280916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3505200" y="4610100"/>
            <a:ext cx="19050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</a:rPr>
              <a:t>اجرای دستورالعمل</a:t>
            </a:r>
          </a:p>
          <a:p>
            <a:pPr algn="ctr"/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</a:rPr>
              <a:t>ثباتی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SC       0</a:t>
            </a:r>
            <a:endParaRPr lang="fa-I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rot="10800000">
            <a:off x="4343400" y="5524500"/>
            <a:ext cx="280916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52" idx="1"/>
            <a:endCxn id="64" idx="0"/>
          </p:cNvCxnSpPr>
          <p:nvPr/>
        </p:nvCxnSpPr>
        <p:spPr>
          <a:xfrm rot="10800000" flipV="1">
            <a:off x="2247900" y="4114800"/>
            <a:ext cx="952500" cy="4953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52" idx="3"/>
            <a:endCxn id="107" idx="0"/>
          </p:cNvCxnSpPr>
          <p:nvPr/>
        </p:nvCxnSpPr>
        <p:spPr>
          <a:xfrm>
            <a:off x="3657600" y="4114800"/>
            <a:ext cx="800100" cy="4953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51" idx="3"/>
            <a:endCxn id="65" idx="0"/>
          </p:cNvCxnSpPr>
          <p:nvPr/>
        </p:nvCxnSpPr>
        <p:spPr>
          <a:xfrm>
            <a:off x="7315200" y="4114800"/>
            <a:ext cx="685800" cy="4191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51" idx="1"/>
            <a:endCxn id="66" idx="0"/>
          </p:cNvCxnSpPr>
          <p:nvPr/>
        </p:nvCxnSpPr>
        <p:spPr>
          <a:xfrm rot="10800000" flipV="1">
            <a:off x="6324600" y="4114800"/>
            <a:ext cx="533400" cy="4191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65" idx="2"/>
          </p:cNvCxnSpPr>
          <p:nvPr/>
        </p:nvCxnSpPr>
        <p:spPr>
          <a:xfrm rot="5400000">
            <a:off x="7658100" y="5105400"/>
            <a:ext cx="3810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stCxn id="66" idx="2"/>
          </p:cNvCxnSpPr>
          <p:nvPr/>
        </p:nvCxnSpPr>
        <p:spPr>
          <a:xfrm rot="16200000" flipH="1">
            <a:off x="6324600" y="5067300"/>
            <a:ext cx="3810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0800000">
            <a:off x="7162800" y="6096000"/>
            <a:ext cx="228600" cy="158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5400000">
            <a:off x="4153694" y="60952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5400000">
            <a:off x="1867694" y="60952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5400000">
            <a:off x="7125494" y="63238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4" name="Shape 183"/>
          <p:cNvCxnSpPr>
            <a:endCxn id="5" idx="1"/>
          </p:cNvCxnSpPr>
          <p:nvPr/>
        </p:nvCxnSpPr>
        <p:spPr>
          <a:xfrm rot="16200000" flipV="1">
            <a:off x="3067050" y="2266950"/>
            <a:ext cx="5143500" cy="3200400"/>
          </a:xfrm>
          <a:prstGeom prst="bentConnector4">
            <a:avLst>
              <a:gd name="adj1" fmla="val 121"/>
              <a:gd name="adj2" fmla="val 18816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5943600" y="8001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</a:t>
            </a:r>
            <a:r>
              <a:rPr lang="en-US" sz="1400" b="1" dirty="0" smtClean="0"/>
              <a:t>0</a:t>
            </a:r>
            <a:endParaRPr lang="fa-IR" b="1" dirty="0"/>
          </a:p>
        </p:txBody>
      </p:sp>
      <p:sp>
        <p:nvSpPr>
          <p:cNvPr id="244" name="TextBox 243"/>
          <p:cNvSpPr txBox="1"/>
          <p:nvPr/>
        </p:nvSpPr>
        <p:spPr>
          <a:xfrm>
            <a:off x="6400800" y="12573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</a:t>
            </a:r>
            <a:r>
              <a:rPr lang="en-US" sz="1400" b="1" dirty="0" smtClean="0"/>
              <a:t>1</a:t>
            </a:r>
            <a:endParaRPr lang="fa-IR" b="1" dirty="0"/>
          </a:p>
        </p:txBody>
      </p:sp>
      <p:sp>
        <p:nvSpPr>
          <p:cNvPr id="245" name="TextBox 244"/>
          <p:cNvSpPr txBox="1"/>
          <p:nvPr/>
        </p:nvSpPr>
        <p:spPr>
          <a:xfrm>
            <a:off x="6705600" y="17907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</a:t>
            </a:r>
            <a:r>
              <a:rPr lang="en-US" sz="1400" b="1" dirty="0" smtClean="0"/>
              <a:t>2</a:t>
            </a:r>
            <a:endParaRPr lang="fa-IR" b="1" dirty="0"/>
          </a:p>
        </p:txBody>
      </p:sp>
      <p:sp>
        <p:nvSpPr>
          <p:cNvPr id="246" name="TextBox 245"/>
          <p:cNvSpPr txBox="1"/>
          <p:nvPr/>
        </p:nvSpPr>
        <p:spPr>
          <a:xfrm>
            <a:off x="5486400" y="3390900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fa-IR" sz="1600" b="1" dirty="0" smtClean="0"/>
              <a:t>حافظه ای    </a:t>
            </a:r>
            <a:r>
              <a:rPr lang="en-US" sz="1600" b="1" dirty="0" smtClean="0"/>
              <a:t>0</a:t>
            </a:r>
            <a:r>
              <a:rPr lang="fa-IR" sz="1600" b="1" dirty="0" smtClean="0"/>
              <a:t>=</a:t>
            </a:r>
            <a:endParaRPr lang="fa-IR" sz="1600" b="1" dirty="0"/>
          </a:p>
        </p:txBody>
      </p:sp>
      <p:sp>
        <p:nvSpPr>
          <p:cNvPr id="247" name="TextBox 246"/>
          <p:cNvSpPr txBox="1"/>
          <p:nvPr/>
        </p:nvSpPr>
        <p:spPr>
          <a:xfrm>
            <a:off x="3276600" y="3390900"/>
            <a:ext cx="16764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en-US" sz="1600" b="1" dirty="0" smtClean="0"/>
              <a:t> 1</a:t>
            </a:r>
            <a:r>
              <a:rPr lang="fa-IR" sz="1600" b="1" dirty="0" smtClean="0"/>
              <a:t>=  (ثباتی یا</a:t>
            </a:r>
            <a:r>
              <a:rPr lang="en-US" sz="1600" b="1" dirty="0" smtClean="0"/>
              <a:t> (I/O </a:t>
            </a:r>
            <a:r>
              <a:rPr lang="fa-IR" sz="1600" b="1" dirty="0" smtClean="0"/>
              <a:t> </a:t>
            </a:r>
            <a:endParaRPr lang="fa-IR" sz="1600" b="1" dirty="0"/>
          </a:p>
        </p:txBody>
      </p:sp>
      <p:sp>
        <p:nvSpPr>
          <p:cNvPr id="248" name="TextBox 247"/>
          <p:cNvSpPr txBox="1"/>
          <p:nvPr/>
        </p:nvSpPr>
        <p:spPr>
          <a:xfrm>
            <a:off x="2057400" y="3848100"/>
            <a:ext cx="1066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400" b="1" dirty="0" smtClean="0"/>
              <a:t>(I/O</a:t>
            </a:r>
            <a:r>
              <a:rPr lang="fa-IR" sz="1400" b="1" dirty="0" smtClean="0"/>
              <a:t>=  (</a:t>
            </a:r>
            <a:r>
              <a:rPr lang="en-US" sz="1400" b="1" dirty="0" smtClean="0"/>
              <a:t>1</a:t>
            </a:r>
            <a:endParaRPr lang="fa-IR" sz="1400" b="1" dirty="0"/>
          </a:p>
        </p:txBody>
      </p:sp>
      <p:sp>
        <p:nvSpPr>
          <p:cNvPr id="249" name="TextBox 248"/>
          <p:cNvSpPr txBox="1"/>
          <p:nvPr/>
        </p:nvSpPr>
        <p:spPr>
          <a:xfrm>
            <a:off x="3505200" y="3810000"/>
            <a:ext cx="1143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en-US" sz="1400" b="1" dirty="0" smtClean="0"/>
              <a:t> 0</a:t>
            </a:r>
            <a:r>
              <a:rPr lang="fa-IR" sz="1400" b="1" dirty="0" smtClean="0"/>
              <a:t>= (ثباتی</a:t>
            </a:r>
            <a:r>
              <a:rPr lang="en-US" sz="1400" b="1" dirty="0" smtClean="0"/>
              <a:t>(</a:t>
            </a:r>
            <a:endParaRPr lang="fa-IR" sz="1400" b="1" dirty="0"/>
          </a:p>
        </p:txBody>
      </p:sp>
      <p:sp>
        <p:nvSpPr>
          <p:cNvPr id="250" name="TextBox 249"/>
          <p:cNvSpPr txBox="1"/>
          <p:nvPr/>
        </p:nvSpPr>
        <p:spPr>
          <a:xfrm>
            <a:off x="7239000" y="3810000"/>
            <a:ext cx="12954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en-US" sz="1400" b="1" dirty="0" smtClean="0"/>
              <a:t>0</a:t>
            </a:r>
            <a:r>
              <a:rPr lang="fa-IR" sz="1400" b="1" dirty="0" smtClean="0"/>
              <a:t>= (مستقیم</a:t>
            </a:r>
            <a:r>
              <a:rPr lang="fa-IR" sz="1400" b="1" dirty="0"/>
              <a:t> </a:t>
            </a:r>
            <a:r>
              <a:rPr lang="fa-IR" sz="1400" b="1" dirty="0" smtClean="0"/>
              <a:t>)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0200" y="3848100"/>
            <a:ext cx="13716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en-US" sz="1400" b="1" dirty="0" smtClean="0"/>
              <a:t>1</a:t>
            </a:r>
            <a:r>
              <a:rPr lang="fa-IR" sz="1400" b="1" dirty="0" smtClean="0"/>
              <a:t>=  (غیرمستقیم</a:t>
            </a:r>
            <a:r>
              <a:rPr lang="en-US" sz="1400" b="1" dirty="0" smtClean="0"/>
              <a:t>(</a:t>
            </a:r>
            <a:endParaRPr lang="fa-IR" sz="1400" b="1" dirty="0"/>
          </a:p>
        </p:txBody>
      </p:sp>
      <p:sp>
        <p:nvSpPr>
          <p:cNvPr id="252" name="TextBox 251"/>
          <p:cNvSpPr txBox="1"/>
          <p:nvPr/>
        </p:nvSpPr>
        <p:spPr>
          <a:xfrm>
            <a:off x="8001000" y="42291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</a:t>
            </a:r>
            <a:r>
              <a:rPr lang="en-US" sz="1600" b="1" dirty="0" smtClean="0"/>
              <a:t>3</a:t>
            </a:r>
            <a:endParaRPr lang="fa-IR" sz="1600" b="1" dirty="0"/>
          </a:p>
        </p:txBody>
      </p:sp>
      <p:sp>
        <p:nvSpPr>
          <p:cNvPr id="253" name="TextBox 252"/>
          <p:cNvSpPr txBox="1"/>
          <p:nvPr/>
        </p:nvSpPr>
        <p:spPr>
          <a:xfrm>
            <a:off x="5867400" y="42291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</a:t>
            </a:r>
            <a:r>
              <a:rPr lang="en-US" sz="1600" b="1" dirty="0" smtClean="0"/>
              <a:t>3</a:t>
            </a:r>
            <a:endParaRPr lang="fa-IR" sz="1600" b="1" dirty="0"/>
          </a:p>
        </p:txBody>
      </p:sp>
      <p:sp>
        <p:nvSpPr>
          <p:cNvPr id="254" name="TextBox 253"/>
          <p:cNvSpPr txBox="1"/>
          <p:nvPr/>
        </p:nvSpPr>
        <p:spPr>
          <a:xfrm>
            <a:off x="4495800" y="4305300"/>
            <a:ext cx="76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</a:t>
            </a:r>
            <a:r>
              <a:rPr lang="en-US" sz="1400" b="1" dirty="0" smtClean="0"/>
              <a:t>3</a:t>
            </a:r>
            <a:endParaRPr lang="fa-IR" sz="1600" b="1" dirty="0"/>
          </a:p>
        </p:txBody>
      </p:sp>
      <p:sp>
        <p:nvSpPr>
          <p:cNvPr id="255" name="TextBox 254"/>
          <p:cNvSpPr txBox="1"/>
          <p:nvPr/>
        </p:nvSpPr>
        <p:spPr>
          <a:xfrm>
            <a:off x="1524000" y="4305300"/>
            <a:ext cx="76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</a:t>
            </a:r>
            <a:r>
              <a:rPr lang="en-US" sz="1400" b="1" dirty="0" smtClean="0"/>
              <a:t>3</a:t>
            </a:r>
            <a:endParaRPr lang="fa-IR" sz="1600" b="1" dirty="0"/>
          </a:p>
        </p:txBody>
      </p:sp>
      <p:sp>
        <p:nvSpPr>
          <p:cNvPr id="54" name="Rectangle 53"/>
          <p:cNvSpPr/>
          <p:nvPr/>
        </p:nvSpPr>
        <p:spPr>
          <a:xfrm rot="16200000">
            <a:off x="-2588568" y="3274367"/>
            <a:ext cx="67056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24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فلوچارت سیکل دستورالعمل (آرایش اولیه)</a:t>
            </a:r>
            <a:endParaRPr lang="en-US" sz="24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-1523206" y="3504406"/>
            <a:ext cx="5181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6096000" y="4800600"/>
            <a:ext cx="228600" cy="15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50" grpId="0" animBg="1"/>
      <p:bldP spid="51" grpId="0" animBg="1"/>
      <p:bldP spid="52" grpId="0" animBg="1"/>
      <p:bldP spid="64" grpId="0" animBg="1"/>
      <p:bldP spid="65" grpId="0" animBg="1"/>
      <p:bldP spid="66" grpId="0" animBg="1"/>
      <p:bldP spid="67" grpId="0" animBg="1"/>
      <p:bldP spid="107" grpId="0" animBg="1"/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5425532"/>
              </p:ext>
            </p:extLst>
          </p:nvPr>
        </p:nvGraphicFramePr>
        <p:xfrm>
          <a:off x="766550" y="1143000"/>
          <a:ext cx="7615451" cy="496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04081"/>
                <a:gridCol w="591404"/>
                <a:gridCol w="3924370"/>
                <a:gridCol w="2295596"/>
              </a:tblGrid>
              <a:tr h="370840">
                <a:tc gridSpan="4"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solidFill>
                            <a:srgbClr val="FF66FF"/>
                          </a:solidFill>
                        </a:rPr>
                        <a:t>دستورات ارجاع به ثبات</a:t>
                      </a:r>
                      <a:endParaRPr lang="fa-IR" sz="2800" b="1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CLA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R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en-US" sz="1100" b="1" dirty="0" smtClean="0"/>
                        <a:t>11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AC           0      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پاک کردن </a:t>
                      </a:r>
                      <a:r>
                        <a:rPr lang="en-US" sz="1800" b="1" smtClean="0"/>
                        <a:t>AC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CLE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R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en-US" sz="1200" b="1" dirty="0" smtClean="0"/>
                        <a:t>10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 smtClean="0"/>
                        <a:t>E              0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پاک کردن </a:t>
                      </a:r>
                      <a:r>
                        <a:rPr lang="en-US" sz="1800" b="1" dirty="0" smtClean="0"/>
                        <a:t>E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CMA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R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en-US" sz="1200" b="1" dirty="0" smtClean="0"/>
                        <a:t>9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 smtClean="0"/>
                        <a:t>AC           AC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متمم</a:t>
                      </a:r>
                      <a:r>
                        <a:rPr lang="fa-IR" sz="1800" b="1" baseline="0" dirty="0" smtClean="0"/>
                        <a:t> کردن </a:t>
                      </a:r>
                      <a:r>
                        <a:rPr lang="en-US" sz="1800" b="1" baseline="0" dirty="0" smtClean="0"/>
                        <a:t>AC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CME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R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en-US" sz="1200" b="1" dirty="0" smtClean="0"/>
                        <a:t>8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 smtClean="0"/>
                        <a:t>E</a:t>
                      </a:r>
                      <a:r>
                        <a:rPr lang="en-US" sz="1800" b="1" baseline="0" dirty="0" smtClean="0"/>
                        <a:t>              E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متمم</a:t>
                      </a:r>
                      <a:r>
                        <a:rPr lang="fa-IR" sz="1800" b="1" baseline="0" dirty="0" smtClean="0"/>
                        <a:t> کردن </a:t>
                      </a:r>
                      <a:r>
                        <a:rPr lang="en-US" sz="1800" b="1" baseline="0" dirty="0" smtClean="0"/>
                        <a:t>E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CIR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R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en-US" sz="1200" b="1" dirty="0" smtClean="0"/>
                        <a:t>7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 smtClean="0"/>
                        <a:t>AC       </a:t>
                      </a:r>
                      <a:r>
                        <a:rPr lang="en-US" sz="1800" b="1" dirty="0" err="1" smtClean="0"/>
                        <a:t>shr</a:t>
                      </a:r>
                      <a:r>
                        <a:rPr lang="en-US" sz="1800" b="1" dirty="0" smtClean="0"/>
                        <a:t> AC .Ac(15)      E,E</a:t>
                      </a:r>
                      <a:r>
                        <a:rPr lang="en-US" sz="1800" b="1" baseline="0" dirty="0" smtClean="0"/>
                        <a:t>         AC(0</a:t>
                      </a:r>
                      <a:r>
                        <a:rPr lang="en-US" sz="1800" b="1" baseline="0" dirty="0"/>
                        <a:t>)</a:t>
                      </a:r>
                      <a:endParaRPr lang="en-US" sz="1800" b="1" baseline="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شیفت</a:t>
                      </a:r>
                      <a:r>
                        <a:rPr lang="fa-IR" sz="1800" b="1" baseline="0" dirty="0" smtClean="0"/>
                        <a:t> چرخشی به راست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CIL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R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en-US" sz="1200" b="1" dirty="0" smtClean="0"/>
                        <a:t>6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 smtClean="0"/>
                        <a:t>AC       </a:t>
                      </a:r>
                      <a:r>
                        <a:rPr lang="en-US" sz="1800" b="1" dirty="0" err="1" smtClean="0"/>
                        <a:t>shl</a:t>
                      </a:r>
                      <a:r>
                        <a:rPr lang="en-US" sz="1800" b="1" dirty="0" smtClean="0"/>
                        <a:t> AC .AC(0)</a:t>
                      </a:r>
                      <a:r>
                        <a:rPr lang="en-US" sz="1800" b="1" baseline="0" dirty="0" smtClean="0"/>
                        <a:t>        E,E       AC(15)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شیفت چرخشی به</a:t>
                      </a:r>
                      <a:r>
                        <a:rPr lang="fa-IR" sz="1800" b="1" baseline="0" dirty="0" smtClean="0"/>
                        <a:t> چپ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INC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R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en-US" sz="1200" b="1" dirty="0" smtClean="0"/>
                        <a:t>5</a:t>
                      </a:r>
                      <a:endParaRPr lang="fa-IR" sz="1800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AC         AC + 1</a:t>
                      </a:r>
                      <a:endParaRPr lang="fa-IR" sz="1800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افزایش یک واحد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SPA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R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en-US" sz="1200" b="1" dirty="0" smtClean="0"/>
                        <a:t>4</a:t>
                      </a:r>
                      <a:endParaRPr lang="fa-IR" sz="1800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If(AC(15)=0) then (PC           PC + 1)</a:t>
                      </a:r>
                      <a:endParaRPr lang="fa-IR" sz="1800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اگر </a:t>
                      </a:r>
                      <a:r>
                        <a:rPr lang="en-US" sz="1800" b="1" dirty="0" smtClean="0"/>
                        <a:t>AC &gt; 0</a:t>
                      </a:r>
                      <a:r>
                        <a:rPr lang="fa-IR" sz="1800" b="1" dirty="0" smtClean="0"/>
                        <a:t> یک خط گذرکن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SNA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R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en-US" sz="1200" b="1" dirty="0" smtClean="0"/>
                        <a:t>3</a:t>
                      </a:r>
                      <a:endParaRPr lang="fa-IR" sz="1800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If(AC(15)=1) then (PC           PC + 1)</a:t>
                      </a:r>
                      <a:endParaRPr lang="fa-IR" sz="1800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اگر </a:t>
                      </a:r>
                      <a:r>
                        <a:rPr lang="en-US" sz="1800" b="1" dirty="0" smtClean="0"/>
                        <a:t>AC</a:t>
                      </a:r>
                      <a:r>
                        <a:rPr lang="en-US" sz="1800" b="1" baseline="0" dirty="0" smtClean="0"/>
                        <a:t> &lt; 0</a:t>
                      </a:r>
                      <a:r>
                        <a:rPr lang="fa-IR" sz="1800" b="1" baseline="0" dirty="0" smtClean="0"/>
                        <a:t> یک خط گذرکن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SZA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R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en-US" sz="1200" b="1" dirty="0" smtClean="0"/>
                        <a:t>2</a:t>
                      </a:r>
                      <a:endParaRPr lang="fa-IR" sz="1800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If (AC=0)</a:t>
                      </a:r>
                      <a:r>
                        <a:rPr lang="en-US" sz="1800" b="1" baseline="0" dirty="0" smtClean="0"/>
                        <a:t> then (PC          PC + 1)</a:t>
                      </a:r>
                      <a:endParaRPr lang="fa-IR" sz="1800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اگر </a:t>
                      </a:r>
                      <a:r>
                        <a:rPr lang="en-US" sz="1800" b="1" dirty="0" smtClean="0"/>
                        <a:t>AC</a:t>
                      </a:r>
                      <a:r>
                        <a:rPr lang="en-US" sz="1800" b="1" baseline="0" dirty="0" smtClean="0"/>
                        <a:t> = 0</a:t>
                      </a:r>
                      <a:r>
                        <a:rPr lang="fa-IR" sz="1800" b="1" baseline="0" dirty="0" smtClean="0"/>
                        <a:t> یک خط گذرکن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SZE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R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en-US" sz="1200" b="1" dirty="0" smtClean="0"/>
                        <a:t>1</a:t>
                      </a:r>
                      <a:endParaRPr lang="fa-IR" sz="1800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If (E=0)</a:t>
                      </a:r>
                      <a:r>
                        <a:rPr lang="en-US" sz="1800" b="1" baseline="0" dirty="0" smtClean="0"/>
                        <a:t> then (PC          PC + 1)</a:t>
                      </a:r>
                      <a:endParaRPr lang="fa-IR" sz="1800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اگر </a:t>
                      </a:r>
                      <a:r>
                        <a:rPr lang="en-US" sz="1800" b="1" dirty="0" smtClean="0"/>
                        <a:t>E = 0</a:t>
                      </a:r>
                      <a:r>
                        <a:rPr lang="fa-IR" sz="1800" b="1" dirty="0" smtClean="0"/>
                        <a:t> یک خط گذرکن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HLT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R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en-US" sz="1200" b="1" dirty="0" smtClean="0"/>
                        <a:t>0</a:t>
                      </a:r>
                      <a:endParaRPr lang="fa-IR" sz="1800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</a:t>
                      </a:r>
                      <a:r>
                        <a:rPr lang="fa-IR" sz="1800" b="1" dirty="0" smtClean="0"/>
                        <a:t> یک فلیپ</a:t>
                      </a:r>
                      <a:r>
                        <a:rPr lang="fa-IR" sz="1800" b="1" baseline="0" dirty="0" smtClean="0"/>
                        <a:t> فلاپ آغاز و پایان است.</a:t>
                      </a:r>
                      <a:r>
                        <a:rPr lang="en-US" sz="1800" b="1" dirty="0" smtClean="0"/>
                        <a:t> S         0</a:t>
                      </a:r>
                      <a:r>
                        <a:rPr lang="en-US" sz="1800" b="1" baseline="0" dirty="0" smtClean="0"/>
                        <a:t>  </a:t>
                      </a:r>
                      <a:endParaRPr lang="fa-IR" sz="1800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توقف برنامه</a:t>
                      </a:r>
                      <a:endParaRPr lang="fa-IR" sz="1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28800" y="304800"/>
            <a:ext cx="5486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دستورات ارجاع به ثبات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2057400" y="914400"/>
            <a:ext cx="5181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2438400"/>
            <a:ext cx="304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62400" y="2819400"/>
            <a:ext cx="152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505200" y="1828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505200" y="2209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505200" y="2590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505200" y="2971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505200" y="3352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105400" y="3352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867400" y="3352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5715000" y="3733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029200" y="3733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505200" y="3733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505200" y="4114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5257800" y="4419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5257800" y="4800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4953000" y="518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4800600" y="5562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3429000" y="5943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47800" y="9906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000" y="381000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دستورات ارجاع به حافظه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219200"/>
            <a:ext cx="54864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AND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</a:rPr>
              <a:t>با</a:t>
            </a:r>
            <a:r>
              <a:rPr lang="en-US" sz="3200" b="1" dirty="0" smtClean="0">
                <a:solidFill>
                  <a:srgbClr val="FF0000"/>
                </a:solidFill>
              </a:rPr>
              <a:t> AC </a:t>
            </a:r>
          </a:p>
          <a:p>
            <a:r>
              <a:rPr lang="en-US" sz="2800" b="1" dirty="0" smtClean="0"/>
              <a:t>            D</a:t>
            </a:r>
            <a:r>
              <a:rPr lang="en-US" sz="2000" b="1" dirty="0" smtClean="0"/>
              <a:t>0</a:t>
            </a:r>
            <a:r>
              <a:rPr lang="en-US" sz="2800" b="1" dirty="0" smtClean="0"/>
              <a:t>T</a:t>
            </a:r>
            <a:r>
              <a:rPr lang="en-US" sz="2000" b="1" dirty="0" smtClean="0"/>
              <a:t>4</a:t>
            </a:r>
            <a:r>
              <a:rPr lang="en-US" sz="2800" b="1" dirty="0" smtClean="0"/>
              <a:t>:   DR                 M[AR]</a:t>
            </a:r>
          </a:p>
          <a:p>
            <a:r>
              <a:rPr lang="en-US" sz="2800" b="1" dirty="0" smtClean="0"/>
              <a:t>            D</a:t>
            </a:r>
            <a:r>
              <a:rPr lang="en-US" sz="2000" b="1" dirty="0" smtClean="0"/>
              <a:t>0</a:t>
            </a:r>
            <a:r>
              <a:rPr lang="en-US" sz="2800" b="1" dirty="0" smtClean="0"/>
              <a:t>T</a:t>
            </a:r>
            <a:r>
              <a:rPr lang="en-US" sz="2000" b="1" dirty="0" smtClean="0"/>
              <a:t>5</a:t>
            </a:r>
            <a:r>
              <a:rPr lang="en-US" sz="2800" b="1" dirty="0" smtClean="0"/>
              <a:t>:   AC                 DR  ^  AC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2590800"/>
            <a:ext cx="54864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ADD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</a:rPr>
              <a:t>با</a:t>
            </a:r>
            <a:r>
              <a:rPr lang="en-US" sz="3200" b="1" dirty="0" smtClean="0">
                <a:solidFill>
                  <a:srgbClr val="FF0000"/>
                </a:solidFill>
              </a:rPr>
              <a:t> AC </a:t>
            </a:r>
          </a:p>
          <a:p>
            <a:r>
              <a:rPr lang="en-US" sz="2800" b="1" dirty="0" smtClean="0"/>
              <a:t>            D</a:t>
            </a:r>
            <a:r>
              <a:rPr lang="en-US" sz="2000" b="1" dirty="0" smtClean="0"/>
              <a:t>1</a:t>
            </a:r>
            <a:r>
              <a:rPr lang="en-US" sz="2800" b="1" dirty="0" smtClean="0"/>
              <a:t>T</a:t>
            </a:r>
            <a:r>
              <a:rPr lang="en-US" sz="2000" b="1" dirty="0" smtClean="0"/>
              <a:t>4</a:t>
            </a:r>
            <a:r>
              <a:rPr lang="en-US" sz="2800" b="1" dirty="0" smtClean="0"/>
              <a:t>:   DR                 M[AR]</a:t>
            </a:r>
          </a:p>
          <a:p>
            <a:r>
              <a:rPr lang="en-US" sz="2800" b="1" dirty="0" smtClean="0"/>
              <a:t>            D</a:t>
            </a:r>
            <a:r>
              <a:rPr lang="en-US" sz="2000" b="1" dirty="0" smtClean="0"/>
              <a:t>1</a:t>
            </a:r>
            <a:r>
              <a:rPr lang="en-US" sz="2800" b="1" dirty="0" smtClean="0"/>
              <a:t>T</a:t>
            </a:r>
            <a:r>
              <a:rPr lang="en-US" sz="2000" b="1" dirty="0" smtClean="0"/>
              <a:t>5</a:t>
            </a:r>
            <a:r>
              <a:rPr lang="en-US" sz="2800" b="1" dirty="0" smtClean="0"/>
              <a:t>:   AC                 DR + AC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038600"/>
            <a:ext cx="54864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:LD </a:t>
            </a:r>
            <a:r>
              <a:rPr lang="fa-IR" sz="2800" b="1" dirty="0" smtClean="0">
                <a:solidFill>
                  <a:srgbClr val="FF0000"/>
                </a:solidFill>
              </a:rPr>
              <a:t>بار کردن</a:t>
            </a:r>
            <a:r>
              <a:rPr lang="en-US" sz="2800" b="1" dirty="0" smtClean="0">
                <a:solidFill>
                  <a:srgbClr val="FF0000"/>
                </a:solidFill>
              </a:rPr>
              <a:t> AC </a:t>
            </a:r>
          </a:p>
          <a:p>
            <a:r>
              <a:rPr lang="en-US" sz="2800" b="1" dirty="0" smtClean="0"/>
              <a:t>            D</a:t>
            </a:r>
            <a:r>
              <a:rPr lang="en-US" sz="2000" b="1" dirty="0" smtClean="0"/>
              <a:t>2</a:t>
            </a:r>
            <a:r>
              <a:rPr lang="en-US" sz="2800" b="1" dirty="0" smtClean="0"/>
              <a:t>T</a:t>
            </a:r>
            <a:r>
              <a:rPr lang="en-US" sz="2000" b="1" dirty="0" smtClean="0"/>
              <a:t>4</a:t>
            </a:r>
            <a:r>
              <a:rPr lang="en-US" sz="2800" b="1" dirty="0" smtClean="0"/>
              <a:t>:   DR                 M[AR]</a:t>
            </a:r>
          </a:p>
          <a:p>
            <a:r>
              <a:rPr lang="en-US" sz="2800" b="1" dirty="0" smtClean="0"/>
              <a:t>            D</a:t>
            </a:r>
            <a:r>
              <a:rPr lang="en-US" sz="2000" b="1" dirty="0" smtClean="0"/>
              <a:t>1</a:t>
            </a:r>
            <a:r>
              <a:rPr lang="en-US" sz="2800" b="1" dirty="0" smtClean="0"/>
              <a:t>T</a:t>
            </a:r>
            <a:r>
              <a:rPr lang="en-US" sz="2000" b="1" dirty="0" smtClean="0"/>
              <a:t>5</a:t>
            </a:r>
            <a:r>
              <a:rPr lang="en-US" sz="2800" b="1" dirty="0" smtClean="0"/>
              <a:t>:   AC                 DR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5410200"/>
            <a:ext cx="54864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:STA</a:t>
            </a:r>
            <a:r>
              <a:rPr lang="fa-I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</a:rPr>
              <a:t>ذخیره کردن </a:t>
            </a:r>
            <a:r>
              <a:rPr lang="en-US" sz="2800" b="1" dirty="0" smtClean="0">
                <a:solidFill>
                  <a:srgbClr val="FF0000"/>
                </a:solidFill>
              </a:rPr>
              <a:t>AC</a:t>
            </a:r>
            <a:r>
              <a:rPr lang="fa-IR" sz="2800" b="1" dirty="0" smtClean="0">
                <a:solidFill>
                  <a:srgbClr val="FF0000"/>
                </a:solidFill>
              </a:rPr>
              <a:t> در حافظه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            D</a:t>
            </a:r>
            <a:r>
              <a:rPr lang="en-US" sz="2000" b="1" dirty="0" smtClean="0"/>
              <a:t>3</a:t>
            </a:r>
            <a:r>
              <a:rPr lang="en-US" sz="2800" b="1" dirty="0" smtClean="0"/>
              <a:t>T</a:t>
            </a:r>
            <a:r>
              <a:rPr lang="en-US" sz="2000" b="1" dirty="0" smtClean="0"/>
              <a:t>4</a:t>
            </a:r>
            <a:r>
              <a:rPr lang="en-US" sz="2800" b="1" dirty="0" smtClean="0"/>
              <a:t>:   M[AR]          AC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648200" y="1981200"/>
            <a:ext cx="7620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4648200" y="3276600"/>
            <a:ext cx="7620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4648200" y="3733800"/>
            <a:ext cx="7620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4648200" y="4724400"/>
            <a:ext cx="7620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953000" y="6172200"/>
            <a:ext cx="6096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4648200" y="5181600"/>
            <a:ext cx="7620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4648200" y="2362200"/>
            <a:ext cx="7620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47800" y="10668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000" y="381000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دستورات ارجاع به حافظه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524000"/>
            <a:ext cx="62484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:BUN</a:t>
            </a:r>
            <a:r>
              <a:rPr lang="fa-I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</a:rPr>
              <a:t>انشعاب بدون شرط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D</a:t>
            </a:r>
            <a:r>
              <a:rPr lang="en-US" sz="2000" b="1" dirty="0" smtClean="0"/>
              <a:t>4</a:t>
            </a:r>
            <a:r>
              <a:rPr lang="en-US" sz="2800" b="1" dirty="0" smtClean="0"/>
              <a:t>T</a:t>
            </a:r>
            <a:r>
              <a:rPr lang="en-US" sz="2000" b="1" dirty="0" smtClean="0"/>
              <a:t>4</a:t>
            </a:r>
            <a:r>
              <a:rPr lang="en-US" sz="2800" b="1" dirty="0" smtClean="0"/>
              <a:t>:   PC          AR, SC           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895600" y="2286000"/>
            <a:ext cx="6096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724400" y="2286000"/>
            <a:ext cx="6096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1600" y="2514600"/>
            <a:ext cx="62484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:BSA</a:t>
            </a:r>
            <a:r>
              <a:rPr lang="fa-IR" sz="2800" b="1" dirty="0" smtClean="0">
                <a:solidFill>
                  <a:srgbClr val="FF0000"/>
                </a:solidFill>
              </a:rPr>
              <a:t> انشعاب با ذخیره آدرس برگشت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D</a:t>
            </a:r>
            <a:r>
              <a:rPr lang="en-US" sz="2000" b="1" dirty="0" smtClean="0"/>
              <a:t>5</a:t>
            </a:r>
            <a:r>
              <a:rPr lang="en-US" sz="2800" b="1" dirty="0" smtClean="0"/>
              <a:t>T</a:t>
            </a:r>
            <a:r>
              <a:rPr lang="en-US" sz="2000" b="1" dirty="0" smtClean="0"/>
              <a:t>4</a:t>
            </a:r>
            <a:r>
              <a:rPr lang="en-US" sz="2800" b="1" dirty="0" smtClean="0"/>
              <a:t>:   M[AR]       PC    AR       </a:t>
            </a:r>
            <a:r>
              <a:rPr lang="en-US" sz="2800" b="1" dirty="0" err="1" smtClean="0"/>
              <a:t>AR</a:t>
            </a:r>
            <a:r>
              <a:rPr lang="en-US" sz="2800" b="1" dirty="0" smtClean="0"/>
              <a:t> + 1</a:t>
            </a:r>
          </a:p>
          <a:p>
            <a:r>
              <a:rPr lang="en-US" sz="2800" b="1" dirty="0" smtClean="0"/>
              <a:t>D</a:t>
            </a:r>
            <a:r>
              <a:rPr lang="en-US" sz="2000" b="1" dirty="0" smtClean="0"/>
              <a:t>5</a:t>
            </a:r>
            <a:r>
              <a:rPr lang="en-US" sz="2800" b="1" dirty="0" smtClean="0"/>
              <a:t>T</a:t>
            </a:r>
            <a:r>
              <a:rPr lang="en-US" sz="2000" b="1" dirty="0" smtClean="0"/>
              <a:t>5</a:t>
            </a:r>
            <a:r>
              <a:rPr lang="en-US" sz="2800" b="1" dirty="0" smtClean="0"/>
              <a:t>:   PC        AR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5105400" y="3276600"/>
            <a:ext cx="4572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429001" y="3276600"/>
            <a:ext cx="4572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2895600" y="3657600"/>
            <a:ext cx="4572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600" y="3962400"/>
            <a:ext cx="6248400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:ISZ</a:t>
            </a:r>
            <a:r>
              <a:rPr lang="fa-I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</a:rPr>
              <a:t>افزایش و گذر اگر نتیجه صفر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D</a:t>
            </a:r>
            <a:r>
              <a:rPr lang="en-US" sz="2000" b="1" dirty="0" smtClean="0"/>
              <a:t>6</a:t>
            </a:r>
            <a:r>
              <a:rPr lang="en-US" sz="2800" b="1" dirty="0" smtClean="0"/>
              <a:t>T</a:t>
            </a:r>
            <a:r>
              <a:rPr lang="en-US" sz="2000" b="1" dirty="0" smtClean="0"/>
              <a:t>4</a:t>
            </a:r>
            <a:r>
              <a:rPr lang="en-US" sz="2800" b="1" dirty="0" smtClean="0"/>
              <a:t>:   DR           M[AR]</a:t>
            </a:r>
          </a:p>
          <a:p>
            <a:r>
              <a:rPr lang="en-US" sz="2800" b="1" dirty="0" smtClean="0"/>
              <a:t>D</a:t>
            </a:r>
            <a:r>
              <a:rPr lang="en-US" sz="2000" b="1" dirty="0" smtClean="0"/>
              <a:t>6</a:t>
            </a:r>
            <a:r>
              <a:rPr lang="en-US" sz="2800" b="1" dirty="0" smtClean="0"/>
              <a:t>T</a:t>
            </a:r>
            <a:r>
              <a:rPr lang="en-US" sz="2000" b="1" dirty="0" smtClean="0"/>
              <a:t>5</a:t>
            </a:r>
            <a:r>
              <a:rPr lang="en-US" sz="2800" b="1" dirty="0" smtClean="0"/>
              <a:t>:   DR           DR + 1</a:t>
            </a:r>
          </a:p>
          <a:p>
            <a:r>
              <a:rPr lang="en-US" sz="2800" b="1" dirty="0" smtClean="0"/>
              <a:t>D</a:t>
            </a:r>
            <a:r>
              <a:rPr lang="en-US" sz="2000" b="1" dirty="0" smtClean="0"/>
              <a:t>6</a:t>
            </a:r>
            <a:r>
              <a:rPr lang="en-US" sz="2800" b="1" dirty="0" smtClean="0"/>
              <a:t>T</a:t>
            </a:r>
            <a:r>
              <a:rPr lang="en-US" sz="2000" b="1" dirty="0" smtClean="0"/>
              <a:t>5</a:t>
            </a:r>
            <a:r>
              <a:rPr lang="en-US" sz="2800" b="1" dirty="0" smtClean="0"/>
              <a:t>:   If (DR=0) then, PC         PC + 1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3048000" y="4724400"/>
            <a:ext cx="5334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3048000" y="5181600"/>
            <a:ext cx="5334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181600" y="5562600"/>
            <a:ext cx="533400" cy="1588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52600" y="1752600"/>
            <a:ext cx="2438400" cy="3733800"/>
            <a:chOff x="1905000" y="1219200"/>
            <a:chExt cx="2438400" cy="3733800"/>
          </a:xfrm>
        </p:grpSpPr>
        <p:sp>
          <p:nvSpPr>
            <p:cNvPr id="4" name="Rectangle 3"/>
            <p:cNvSpPr/>
            <p:nvPr/>
          </p:nvSpPr>
          <p:spPr>
            <a:xfrm>
              <a:off x="1905000" y="1219200"/>
              <a:ext cx="2438400" cy="3733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0               BSA        135</a:t>
              </a:r>
            </a:p>
            <a:p>
              <a:endParaRPr lang="en-US" sz="2000" b="1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fa-I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دستورالعمل</a:t>
              </a:r>
            </a:p>
            <a:p>
              <a:pPr algn="ctr"/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endParaRPr lang="en-US" sz="2000" b="1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fa-I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21</a:t>
              </a:r>
            </a:p>
            <a:p>
              <a:pPr algn="ctr"/>
              <a:endParaRPr lang="en-US" sz="2000" b="1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fa-I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زیر روال</a:t>
              </a:r>
            </a:p>
            <a:p>
              <a:pPr algn="ctr"/>
              <a:endParaRPr lang="fa-IR" sz="2000" b="1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endParaRPr lang="fa-IR" sz="2000" b="1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endParaRPr lang="fa-IR" b="1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r>
                <a:rPr lang="fa-IR" b="1" dirty="0" smtClean="0">
                  <a:solidFill>
                    <a:schemeClr val="accent4">
                      <a:lumMod val="75000"/>
                    </a:schemeClr>
                  </a:solidFill>
                </a:rPr>
                <a:t>1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              BUN           135</a:t>
              </a:r>
              <a:endParaRPr lang="fa-IR" b="1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905000" y="1752600"/>
              <a:ext cx="2438400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905000" y="2209800"/>
              <a:ext cx="2438400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1905000" y="3276600"/>
              <a:ext cx="2438400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1905000" y="2819400"/>
              <a:ext cx="2438400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1905000" y="4495800"/>
              <a:ext cx="2438400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486400" y="1752600"/>
            <a:ext cx="2438400" cy="3733800"/>
            <a:chOff x="4953000" y="1219200"/>
            <a:chExt cx="2438400" cy="3733800"/>
          </a:xfrm>
        </p:grpSpPr>
        <p:sp>
          <p:nvSpPr>
            <p:cNvPr id="5" name="Rectangle 4"/>
            <p:cNvSpPr/>
            <p:nvPr/>
          </p:nvSpPr>
          <p:spPr>
            <a:xfrm>
              <a:off x="4953000" y="1219200"/>
              <a:ext cx="2438400" cy="3733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0              BSA        135</a:t>
              </a:r>
            </a:p>
            <a:p>
              <a:endParaRPr lang="en-US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a-I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دستورالعمل بعدی</a:t>
              </a:r>
            </a:p>
            <a:p>
              <a:pPr algn="ctr"/>
              <a:endParaRPr lang="fa-I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endParaRPr lang="fa-I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endParaRPr lang="fa-I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endParaRPr lang="en-US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a-I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زیر روال</a:t>
              </a:r>
            </a:p>
            <a:p>
              <a:pPr algn="ctr"/>
              <a:endParaRPr lang="en-US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endParaRPr lang="fa-I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endParaRPr lang="fa-I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1           BUN           135</a:t>
              </a:r>
              <a:endParaRPr lang="fa-I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0800000">
              <a:off x="4953000" y="1752600"/>
              <a:ext cx="2438400" cy="158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953000" y="2209800"/>
              <a:ext cx="2438400" cy="158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953000" y="3276600"/>
              <a:ext cx="2438400" cy="158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953000" y="2895600"/>
              <a:ext cx="2438400" cy="158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953000" y="4495800"/>
              <a:ext cx="2438400" cy="158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2667794" y="4572000"/>
            <a:ext cx="60880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77794" y="4571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19200" y="18288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20</a:t>
            </a:r>
            <a:endParaRPr lang="fa-I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200" y="23622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21</a:t>
            </a:r>
            <a:endParaRPr lang="fa-I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33528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135</a:t>
            </a:r>
            <a:endParaRPr lang="fa-I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3962400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PC=136</a:t>
            </a:r>
            <a:endParaRPr lang="fa-I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19050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20</a:t>
            </a:r>
            <a:endParaRPr lang="fa-I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23622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PC=21</a:t>
            </a:r>
            <a:endParaRPr lang="fa-I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3429000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AR=135</a:t>
            </a:r>
            <a:endParaRPr lang="fa-I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800" y="39624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136</a:t>
            </a:r>
            <a:endParaRPr lang="fa-I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9200" y="5562600"/>
            <a:ext cx="3048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الف) حافظه،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PC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،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AR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در زمان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T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fa-I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6400" y="5562600"/>
            <a:ext cx="2590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</a:rPr>
              <a:t>ب) حافظه و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PC</a:t>
            </a:r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</a:rPr>
              <a:t> پس از اجرا</a:t>
            </a:r>
            <a:endParaRPr lang="fa-I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447800" y="12192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581400" y="533400"/>
            <a:ext cx="1981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مثال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1066800"/>
            <a:ext cx="54102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3400" y="457200"/>
            <a:ext cx="792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آرایش ورودی خروجی</a:t>
            </a:r>
            <a:endParaRPr lang="en-US" sz="32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0" y="1981200"/>
            <a:ext cx="685800" cy="457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FGO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0" y="5715000"/>
            <a:ext cx="609600" cy="45720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FGI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 flipH="1" flipV="1">
            <a:off x="6934200" y="3086100"/>
            <a:ext cx="381000" cy="990600"/>
          </a:xfrm>
          <a:prstGeom prst="bentConnector3">
            <a:avLst>
              <a:gd name="adj1" fmla="val -6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953000" y="30861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2667000" y="30861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hape 21"/>
          <p:cNvCxnSpPr/>
          <p:nvPr/>
        </p:nvCxnSpPr>
        <p:spPr>
          <a:xfrm flipH="1" flipV="1">
            <a:off x="5715000" y="4076700"/>
            <a:ext cx="1219200" cy="1066800"/>
          </a:xfrm>
          <a:prstGeom prst="bentConnector5">
            <a:avLst>
              <a:gd name="adj1" fmla="val -18750"/>
              <a:gd name="adj2" fmla="val 50000"/>
              <a:gd name="adj3" fmla="val 11875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67000" y="51435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53000" y="51435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05400" y="1295400"/>
            <a:ext cx="3200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/>
              <a:t>ثبات ها و فلیپ فلاپ های کامپیوتر</a:t>
            </a:r>
            <a:endParaRPr lang="fa-IR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124200" y="1295400"/>
            <a:ext cx="1981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/>
              <a:t>واسطه ارتباطی سری</a:t>
            </a:r>
            <a:endParaRPr lang="fa-IR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14400" y="1295400"/>
            <a:ext cx="2133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/>
              <a:t>پایانه ورودی-خروجی</a:t>
            </a:r>
            <a:endParaRPr lang="fa-IR" sz="2000" b="1" dirty="0"/>
          </a:p>
        </p:txBody>
      </p:sp>
      <p:cxnSp>
        <p:nvCxnSpPr>
          <p:cNvPr id="39" name="Straight Connector 38"/>
          <p:cNvCxnSpPr/>
          <p:nvPr/>
        </p:nvCxnSpPr>
        <p:spPr>
          <a:xfrm rot="10800000">
            <a:off x="1219200" y="1752600"/>
            <a:ext cx="1752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352800" y="1752600"/>
            <a:ext cx="1676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410200" y="1752600"/>
            <a:ext cx="2743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295400" y="2667000"/>
            <a:ext cx="1371600" cy="838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چاپگر</a:t>
            </a:r>
            <a:endParaRPr lang="fa-I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81400" y="2667000"/>
            <a:ext cx="1371600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واسطه گیرنده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96000" y="2895600"/>
            <a:ext cx="8382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OUTR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715000" y="3886200"/>
            <a:ext cx="1600200" cy="381000"/>
          </a:xfrm>
          <a:prstGeom prst="roundRect">
            <a:avLst/>
          </a:prstGeom>
          <a:solidFill>
            <a:srgbClr val="F4653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</a:t>
            </a:r>
            <a:endParaRPr lang="fa-I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96000" y="4953000"/>
            <a:ext cx="8382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INPR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81400" y="4724400"/>
            <a:ext cx="1371600" cy="838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واسطه فرستنده</a:t>
            </a:r>
            <a:endParaRPr lang="fa-I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95400" y="4724400"/>
            <a:ext cx="13716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صفحه کلید</a:t>
            </a:r>
            <a:endParaRPr lang="fa-I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35" grpId="0"/>
      <p:bldP spid="36" grpId="0"/>
      <p:bldP spid="37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828800" y="1066800"/>
            <a:ext cx="54102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3400" y="457200"/>
            <a:ext cx="792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دستورات ورودی</a:t>
            </a:r>
            <a:r>
              <a:rPr lang="en-US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-</a:t>
            </a:r>
            <a:r>
              <a:rPr lang="fa-IR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خروجی</a:t>
            </a:r>
            <a:endParaRPr lang="en-US" sz="32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47800"/>
            <a:ext cx="6858000" cy="4832092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 </a:t>
            </a:r>
            <a:r>
              <a:rPr lang="fa-IR" sz="2800" b="1" dirty="0" smtClean="0">
                <a:solidFill>
                  <a:srgbClr val="00863D"/>
                </a:solidFill>
              </a:rPr>
              <a:t>دریافت اطلاعات ورودی و صفر کردن پرچم</a:t>
            </a:r>
            <a:r>
              <a:rPr lang="en-US" sz="2800" b="1" dirty="0" smtClean="0">
                <a:solidFill>
                  <a:srgbClr val="FF0000"/>
                </a:solidFill>
              </a:rPr>
              <a:t>:INPR</a:t>
            </a:r>
            <a:r>
              <a:rPr lang="fa-IR" sz="2800" b="1" dirty="0" smtClean="0">
                <a:solidFill>
                  <a:srgbClr val="00B0F0"/>
                </a:solidFill>
              </a:rPr>
              <a:t>1.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r"/>
            <a:endParaRPr lang="en-US" sz="2800" b="1" dirty="0" smtClean="0">
              <a:solidFill>
                <a:srgbClr val="FF0000"/>
              </a:solidFill>
            </a:endParaRPr>
          </a:p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: </a:t>
            </a:r>
            <a:r>
              <a:rPr lang="fa-IR" sz="2800" b="1" dirty="0" smtClean="0">
                <a:solidFill>
                  <a:srgbClr val="00863D"/>
                </a:solidFill>
              </a:rPr>
              <a:t>ارسال اطلاعات خروجی و صفر کردن پرچم</a:t>
            </a:r>
            <a:r>
              <a:rPr lang="en-US" sz="2800" b="1" dirty="0" smtClean="0">
                <a:solidFill>
                  <a:srgbClr val="FF0000"/>
                </a:solidFill>
              </a:rPr>
              <a:t>OUTR</a:t>
            </a:r>
            <a:r>
              <a:rPr lang="fa-IR" sz="2800" b="1" dirty="0" smtClean="0">
                <a:solidFill>
                  <a:srgbClr val="00B0F0"/>
                </a:solidFill>
              </a:rPr>
              <a:t>2.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r"/>
            <a:endParaRPr lang="en-US" sz="2800" b="1" dirty="0" smtClean="0">
              <a:solidFill>
                <a:srgbClr val="FF0000"/>
              </a:solidFill>
            </a:endParaRPr>
          </a:p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: </a:t>
            </a:r>
            <a:r>
              <a:rPr lang="fa-IR" sz="2800" b="1" dirty="0" smtClean="0">
                <a:solidFill>
                  <a:srgbClr val="00863D"/>
                </a:solidFill>
              </a:rPr>
              <a:t>گذر در صورت یک بودن پرچم ورودی</a:t>
            </a:r>
            <a:r>
              <a:rPr lang="en-US" sz="2800" b="1" dirty="0" smtClean="0">
                <a:solidFill>
                  <a:srgbClr val="FF0000"/>
                </a:solidFill>
              </a:rPr>
              <a:t>SKI</a:t>
            </a:r>
            <a:r>
              <a:rPr lang="fa-IR" sz="2800" b="1" dirty="0" smtClean="0">
                <a:solidFill>
                  <a:srgbClr val="00B0F0"/>
                </a:solidFill>
              </a:rPr>
              <a:t>3.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r"/>
            <a:endParaRPr lang="en-US" sz="2800" b="1" dirty="0" smtClean="0">
              <a:solidFill>
                <a:srgbClr val="FF0000"/>
              </a:solidFill>
            </a:endParaRPr>
          </a:p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: </a:t>
            </a:r>
            <a:r>
              <a:rPr lang="fa-IR" sz="2800" b="1" dirty="0" smtClean="0">
                <a:solidFill>
                  <a:srgbClr val="00863D"/>
                </a:solidFill>
              </a:rPr>
              <a:t>گذر در صورت یک بودن پرچم خروجی</a:t>
            </a:r>
            <a:r>
              <a:rPr lang="en-US" sz="2800" b="1" dirty="0" smtClean="0">
                <a:solidFill>
                  <a:srgbClr val="FF0000"/>
                </a:solidFill>
              </a:rPr>
              <a:t>SKO</a:t>
            </a:r>
            <a:r>
              <a:rPr lang="fa-IR" sz="2800" b="1" dirty="0" smtClean="0">
                <a:solidFill>
                  <a:srgbClr val="00B0F0"/>
                </a:solidFill>
              </a:rPr>
              <a:t>4.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r"/>
            <a:endParaRPr lang="en-US" sz="2800" b="1" dirty="0" smtClean="0">
              <a:solidFill>
                <a:srgbClr val="FF0000"/>
              </a:solidFill>
            </a:endParaRPr>
          </a:p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: </a:t>
            </a:r>
            <a:r>
              <a:rPr lang="fa-IR" sz="2800" b="1" dirty="0" smtClean="0">
                <a:solidFill>
                  <a:srgbClr val="00863D"/>
                </a:solidFill>
              </a:rPr>
              <a:t>روشن کردن فعال ساز وقفه</a:t>
            </a:r>
            <a:r>
              <a:rPr lang="en-US" sz="2800" b="1" dirty="0" smtClean="0">
                <a:solidFill>
                  <a:srgbClr val="FF0000"/>
                </a:solidFill>
              </a:rPr>
              <a:t>ION</a:t>
            </a:r>
            <a:r>
              <a:rPr lang="fa-IR" sz="2800" b="1" dirty="0" smtClean="0">
                <a:solidFill>
                  <a:srgbClr val="00B0F0"/>
                </a:solidFill>
              </a:rPr>
              <a:t>5.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r"/>
            <a:endParaRPr lang="en-US" sz="2800" b="1" dirty="0" smtClean="0">
              <a:solidFill>
                <a:srgbClr val="FF0000"/>
              </a:solidFill>
            </a:endParaRPr>
          </a:p>
          <a:p>
            <a:pPr algn="r"/>
            <a:r>
              <a:rPr lang="fa-IR" sz="2800" b="1" dirty="0" smtClean="0">
                <a:solidFill>
                  <a:srgbClr val="FF0000"/>
                </a:solidFill>
              </a:rPr>
              <a:t>: </a:t>
            </a:r>
            <a:r>
              <a:rPr lang="fa-IR" sz="2800" b="1" dirty="0" smtClean="0">
                <a:solidFill>
                  <a:srgbClr val="00863D"/>
                </a:solidFill>
              </a:rPr>
              <a:t>خاموش کردن فعال ساز وقفه</a:t>
            </a:r>
            <a:r>
              <a:rPr lang="en-US" sz="2800" b="1" dirty="0" smtClean="0">
                <a:solidFill>
                  <a:srgbClr val="FF0000"/>
                </a:solidFill>
              </a:rPr>
              <a:t>IOF</a:t>
            </a:r>
            <a:r>
              <a:rPr lang="fa-IR" sz="2800" b="1" dirty="0" smtClean="0">
                <a:solidFill>
                  <a:srgbClr val="00B0F0"/>
                </a:solidFill>
              </a:rPr>
              <a:t>6. </a:t>
            </a:r>
            <a:endParaRPr lang="en-US" sz="28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391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863D"/>
                </a:solidFill>
              </a:rPr>
              <a:t>D</a:t>
            </a:r>
            <a:r>
              <a:rPr lang="en-US" b="1" dirty="0" smtClean="0">
                <a:solidFill>
                  <a:srgbClr val="00863D"/>
                </a:solidFill>
              </a:rPr>
              <a:t>7</a:t>
            </a:r>
            <a:r>
              <a:rPr lang="en-US" sz="2400" b="1" dirty="0" smtClean="0">
                <a:solidFill>
                  <a:srgbClr val="00863D"/>
                </a:solidFill>
              </a:rPr>
              <a:t> IT</a:t>
            </a:r>
            <a:r>
              <a:rPr lang="en-US" b="1" dirty="0" smtClean="0">
                <a:solidFill>
                  <a:srgbClr val="00863D"/>
                </a:solidFill>
              </a:rPr>
              <a:t>3</a:t>
            </a:r>
            <a:r>
              <a:rPr lang="en-US" sz="2400" b="1" dirty="0" smtClean="0">
                <a:solidFill>
                  <a:srgbClr val="00863D"/>
                </a:solidFill>
              </a:rPr>
              <a:t> =r           (</a:t>
            </a:r>
            <a:r>
              <a:rPr lang="fa-IR" sz="2400" b="1" dirty="0" smtClean="0">
                <a:solidFill>
                  <a:srgbClr val="00863D"/>
                </a:solidFill>
              </a:rPr>
              <a:t>مشترک در همه دستورالعملهای ورودی – خروجی</a:t>
            </a:r>
            <a:r>
              <a:rPr lang="en-US" sz="2400" b="1" dirty="0" smtClean="0">
                <a:solidFill>
                  <a:srgbClr val="00863D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2133600"/>
            <a:ext cx="6096000" cy="41910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7030A0"/>
                </a:solidFill>
              </a:rPr>
              <a:t>دریافت کارکتر </a:t>
            </a:r>
            <a:r>
              <a:rPr lang="fa-IR" sz="2400" b="1" dirty="0" smtClean="0">
                <a:solidFill>
                  <a:srgbClr val="7030A0"/>
                </a:solidFill>
              </a:rPr>
              <a:t>ورودی  </a:t>
            </a:r>
            <a:r>
              <a:rPr lang="en-US" sz="2400" b="1" dirty="0" smtClean="0"/>
              <a:t>AC (0_7)         INPR , FGI          0</a:t>
            </a:r>
            <a:r>
              <a:rPr lang="fa-IR" sz="2400" b="1" dirty="0" smtClean="0"/>
              <a:t>   </a:t>
            </a:r>
            <a:endParaRPr lang="en-US" sz="2400" b="1" dirty="0" smtClean="0"/>
          </a:p>
          <a:p>
            <a:pPr algn="r" rtl="1"/>
            <a:endParaRPr lang="en-US" sz="2400" b="1" dirty="0" smtClean="0"/>
          </a:p>
          <a:p>
            <a:pPr algn="r"/>
            <a:r>
              <a:rPr lang="en-US" sz="2400" b="1" dirty="0" smtClean="0"/>
              <a:t>OUTR      AC (0_7), FGO         0    </a:t>
            </a:r>
            <a:r>
              <a:rPr lang="fa-IR" sz="2000" b="1" dirty="0" smtClean="0">
                <a:solidFill>
                  <a:srgbClr val="7030A0"/>
                </a:solidFill>
              </a:rPr>
              <a:t>ارسال کاراکتر خروجی </a:t>
            </a:r>
            <a:endParaRPr lang="en-US" sz="1600" b="1" dirty="0" smtClean="0">
              <a:solidFill>
                <a:srgbClr val="7030A0"/>
              </a:solidFill>
            </a:endParaRPr>
          </a:p>
          <a:p>
            <a:pPr algn="r"/>
            <a:r>
              <a:rPr lang="fa-IR" sz="2400" b="1" dirty="0" smtClean="0"/>
              <a:t>      </a:t>
            </a:r>
            <a:endParaRPr lang="en-US" sz="3600" b="1" dirty="0" smtClean="0"/>
          </a:p>
          <a:p>
            <a:pPr algn="l"/>
            <a:r>
              <a:rPr lang="en-US" sz="2400" b="1" dirty="0" smtClean="0"/>
              <a:t>IF (FGI=0) then (PC</a:t>
            </a:r>
            <a:r>
              <a:rPr lang="en-US" sz="2400" b="1" dirty="0"/>
              <a:t> </a:t>
            </a:r>
            <a:r>
              <a:rPr lang="en-US" sz="2400" b="1" dirty="0" smtClean="0"/>
              <a:t>        PC + 1)</a:t>
            </a:r>
            <a:r>
              <a:rPr lang="fa-IR" b="1" dirty="0" smtClean="0">
                <a:solidFill>
                  <a:srgbClr val="7030A0"/>
                </a:solidFill>
              </a:rPr>
              <a:t>گذر بر اساس پرچم ورودی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algn="r" rtl="1"/>
            <a:endParaRPr lang="en-US" sz="2400" b="1" dirty="0" smtClean="0"/>
          </a:p>
          <a:p>
            <a:pPr algn="l"/>
            <a:r>
              <a:rPr lang="en-US" sz="2400" b="1" dirty="0"/>
              <a:t>IF (</a:t>
            </a:r>
            <a:r>
              <a:rPr lang="en-US" sz="2400" b="1" dirty="0" smtClean="0"/>
              <a:t>FGO=0</a:t>
            </a:r>
            <a:r>
              <a:rPr lang="en-US" sz="2400" b="1" dirty="0"/>
              <a:t>) then (PC </a:t>
            </a:r>
            <a:r>
              <a:rPr lang="en-US" sz="2400" b="1" dirty="0" smtClean="0"/>
              <a:t>       PC </a:t>
            </a:r>
            <a:r>
              <a:rPr lang="en-US" sz="2400" b="1" dirty="0"/>
              <a:t>+ </a:t>
            </a:r>
            <a:r>
              <a:rPr lang="en-US" sz="2400" b="1" dirty="0" smtClean="0"/>
              <a:t>1)</a:t>
            </a:r>
            <a:r>
              <a:rPr lang="fa-IR" sz="1600" b="1" dirty="0" smtClean="0">
                <a:solidFill>
                  <a:srgbClr val="7030A0"/>
                </a:solidFill>
              </a:rPr>
              <a:t>گذر بر اساس پرچم </a:t>
            </a:r>
            <a:r>
              <a:rPr lang="fa-IR" b="1" dirty="0" smtClean="0">
                <a:solidFill>
                  <a:srgbClr val="7030A0"/>
                </a:solidFill>
              </a:rPr>
              <a:t>خروجی  </a:t>
            </a:r>
          </a:p>
          <a:p>
            <a:pPr algn="l"/>
            <a:endParaRPr lang="en-US" sz="2400" b="1" dirty="0" smtClean="0"/>
          </a:p>
          <a:p>
            <a:r>
              <a:rPr lang="en-US" sz="2400" b="1" dirty="0" smtClean="0"/>
              <a:t>IEN          1</a:t>
            </a:r>
            <a:r>
              <a:rPr lang="fa-IR" sz="2400" b="1" dirty="0" smtClean="0"/>
              <a:t> </a:t>
            </a:r>
            <a:r>
              <a:rPr lang="fa-IR" sz="2000" b="1" dirty="0" smtClean="0">
                <a:solidFill>
                  <a:srgbClr val="7030A0"/>
                </a:solidFill>
              </a:rPr>
              <a:t>روشن کردن فعال ساز وقفه                                </a:t>
            </a:r>
          </a:p>
          <a:p>
            <a:endParaRPr lang="en-US" sz="2400" b="1" dirty="0" smtClean="0"/>
          </a:p>
          <a:p>
            <a:pPr algn="l"/>
            <a:r>
              <a:rPr lang="en-US" sz="2400" b="1" dirty="0"/>
              <a:t>IEN </a:t>
            </a:r>
            <a:r>
              <a:rPr lang="en-US" sz="2400" b="1" dirty="0" smtClean="0"/>
              <a:t>         0</a:t>
            </a:r>
            <a:r>
              <a:rPr lang="fa-IR" sz="2000" b="1" dirty="0" smtClean="0">
                <a:solidFill>
                  <a:srgbClr val="7030A0"/>
                </a:solidFill>
              </a:rPr>
              <a:t>خاموش کردن فعال ساز وقفه                               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133600"/>
            <a:ext cx="838200" cy="41910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rB</a:t>
            </a:r>
            <a:r>
              <a:rPr lang="en-US" sz="1600" b="1" dirty="0" smtClean="0">
                <a:solidFill>
                  <a:srgbClr val="0070C0"/>
                </a:solidFill>
              </a:rPr>
              <a:t>11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rB</a:t>
            </a:r>
            <a:r>
              <a:rPr lang="en-US" sz="1600" b="1" dirty="0" smtClean="0">
                <a:solidFill>
                  <a:srgbClr val="0070C0"/>
                </a:solidFill>
              </a:rPr>
              <a:t>10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r</a:t>
            </a:r>
            <a:r>
              <a:rPr lang="en-US" sz="2800" b="1" dirty="0" smtClean="0">
                <a:solidFill>
                  <a:srgbClr val="0070C0"/>
                </a:solidFill>
              </a:rPr>
              <a:t>B</a:t>
            </a:r>
            <a:r>
              <a:rPr lang="en-US" sz="1600" b="1" dirty="0" smtClean="0">
                <a:solidFill>
                  <a:srgbClr val="0070C0"/>
                </a:solidFill>
              </a:rPr>
              <a:t>9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rB</a:t>
            </a:r>
            <a:r>
              <a:rPr lang="en-US" sz="1600" b="1" dirty="0" smtClean="0">
                <a:solidFill>
                  <a:srgbClr val="0070C0"/>
                </a:solidFill>
              </a:rPr>
              <a:t>8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rB</a:t>
            </a:r>
            <a:r>
              <a:rPr lang="en-US" sz="1600" b="1" dirty="0" smtClean="0">
                <a:solidFill>
                  <a:srgbClr val="0070C0"/>
                </a:solidFill>
              </a:rPr>
              <a:t>7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rB</a:t>
            </a:r>
            <a:r>
              <a:rPr lang="en-US" sz="1600" b="1" dirty="0" smtClean="0">
                <a:solidFill>
                  <a:srgbClr val="0070C0"/>
                </a:solidFill>
              </a:rPr>
              <a:t>6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914400" cy="41910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INPR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OUTR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SKI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SKO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ION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IOF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1066800"/>
            <a:ext cx="54102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" y="457200"/>
            <a:ext cx="792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دستورات ورودی</a:t>
            </a:r>
            <a:r>
              <a:rPr lang="en-US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-</a:t>
            </a:r>
            <a:r>
              <a:rPr lang="fa-IR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خروجی</a:t>
            </a:r>
            <a:endParaRPr lang="en-US" sz="32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657600" y="2362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562600" y="2362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276600" y="3124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486400" y="3124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876800" y="3810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029200" y="4572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048000" y="5257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048000" y="6019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905000" y="1524000"/>
            <a:ext cx="54102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8000" y="533400"/>
            <a:ext cx="2667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60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وقفه</a:t>
            </a:r>
            <a:endParaRPr lang="en-US" sz="60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514600"/>
            <a:ext cx="7696200" cy="3231654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0 :</a:t>
            </a:r>
            <a:r>
              <a:rPr lang="en-US" b="1" dirty="0" smtClean="0"/>
              <a:t>	</a:t>
            </a:r>
            <a:r>
              <a:rPr lang="en-US" sz="2800" b="1" dirty="0" smtClean="0"/>
              <a:t>AR        0 ,TR         PC 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 :</a:t>
            </a:r>
            <a:r>
              <a:rPr lang="en-US" b="1" dirty="0" smtClean="0"/>
              <a:t>	</a:t>
            </a:r>
            <a:r>
              <a:rPr lang="en-US" sz="2800" b="1" dirty="0" smtClean="0"/>
              <a:t>M[AR]         TR , PC          0 </a:t>
            </a:r>
          </a:p>
          <a:p>
            <a:endParaRPr lang="en-US" sz="2800" b="1" dirty="0" smtClean="0"/>
          </a:p>
          <a:p>
            <a:endParaRPr lang="en-US" sz="1600" b="1" dirty="0" smtClean="0"/>
          </a:p>
          <a:p>
            <a:endParaRPr lang="fa-IR" b="1" dirty="0" smtClean="0"/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2:</a:t>
            </a:r>
            <a:r>
              <a:rPr lang="en-US" b="1" dirty="0" smtClean="0"/>
              <a:t>	</a:t>
            </a:r>
            <a:r>
              <a:rPr lang="en-US" sz="2800" b="1" dirty="0" smtClean="0"/>
              <a:t>PC           PC+1 , IEN        0 , R        0 , SC         0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209800" y="2819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581400" y="2819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2743200" y="4114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495800" y="4038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286000" y="5410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4572000" y="5410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867400" y="5410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7315200" y="5410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47800" y="13716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000" y="609600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نمایش آدرس مستقیم و غیر مستقیم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4000" y="1905000"/>
            <a:ext cx="6400800" cy="1066801"/>
            <a:chOff x="1981200" y="2514600"/>
            <a:chExt cx="5105400" cy="1066801"/>
          </a:xfrm>
        </p:grpSpPr>
        <p:sp>
          <p:nvSpPr>
            <p:cNvPr id="5" name="Rectangle 4"/>
            <p:cNvSpPr/>
            <p:nvPr/>
          </p:nvSpPr>
          <p:spPr>
            <a:xfrm>
              <a:off x="1981200" y="2514600"/>
              <a:ext cx="5105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a-IR" sz="2800" b="1" dirty="0" smtClean="0">
                  <a:solidFill>
                    <a:schemeClr val="tx1"/>
                  </a:solidFill>
                </a:rPr>
                <a:t>0                            11 12            1514 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63536" y="2895599"/>
              <a:ext cx="4892041" cy="685800"/>
            </a:xfrm>
            <a:prstGeom prst="rect">
              <a:avLst/>
            </a:prstGeom>
            <a:ln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a-IR" sz="2800" b="1" dirty="0" smtClean="0">
                  <a:solidFill>
                    <a:schemeClr val="tx1"/>
                  </a:solidFill>
                </a:rPr>
                <a:t>             آدرس                     کد عمل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2324895" y="3237705"/>
              <a:ext cx="685801" cy="1591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925094" y="3237705"/>
              <a:ext cx="685801" cy="1591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285093" y="2971799"/>
              <a:ext cx="21889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</a:t>
              </a:r>
              <a:endParaRPr lang="en-US" sz="2800" b="0" cap="none" spc="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1" name="6-Point Star 10"/>
          <p:cNvSpPr/>
          <p:nvPr/>
        </p:nvSpPr>
        <p:spPr>
          <a:xfrm rot="20679693">
            <a:off x="3234266" y="3146370"/>
            <a:ext cx="3212927" cy="3329138"/>
          </a:xfrm>
          <a:prstGeom prst="star6">
            <a:avLst/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الف) قالب دستورالعمل</a:t>
            </a:r>
            <a:endParaRPr lang="fa-I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71600" y="9906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304800"/>
            <a:ext cx="792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فلوچارت سیکل وقفه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6400" y="1981200"/>
            <a:ext cx="274320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</a:rPr>
              <a:t>برداشت و دیکد دستورالعمل</a:t>
            </a:r>
            <a:endParaRPr lang="fa-I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3657600" y="3200400"/>
            <a:ext cx="838200" cy="762000"/>
          </a:xfrm>
          <a:prstGeom prst="diamond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IEN</a:t>
            </a:r>
            <a:endParaRPr lang="fa-IR" sz="1200" b="1" dirty="0">
              <a:solidFill>
                <a:schemeClr val="tx1"/>
              </a:solidFill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4648200" y="1371600"/>
            <a:ext cx="685800" cy="685800"/>
          </a:xfrm>
          <a:prstGeom prst="diamond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52600" y="3429000"/>
            <a:ext cx="1219200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</a:rPr>
              <a:t>اجرای دستورالعمل</a:t>
            </a:r>
            <a:endParaRPr lang="fa-I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3657600" y="5105400"/>
            <a:ext cx="914400" cy="762000"/>
          </a:xfrm>
          <a:prstGeom prst="diamond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FGO</a:t>
            </a:r>
            <a:endParaRPr lang="fa-IR" sz="1200" b="1" dirty="0">
              <a:solidFill>
                <a:schemeClr val="tx1"/>
              </a:solidFill>
            </a:endParaRPr>
          </a:p>
        </p:txBody>
      </p:sp>
      <p:cxnSp>
        <p:nvCxnSpPr>
          <p:cNvPr id="20" name="Shape 19"/>
          <p:cNvCxnSpPr>
            <a:stCxn id="13" idx="3"/>
          </p:cNvCxnSpPr>
          <p:nvPr/>
        </p:nvCxnSpPr>
        <p:spPr>
          <a:xfrm>
            <a:off x="5334000" y="1714500"/>
            <a:ext cx="1409700" cy="2667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3" idx="1"/>
            <a:endCxn id="7" idx="0"/>
          </p:cNvCxnSpPr>
          <p:nvPr/>
        </p:nvCxnSpPr>
        <p:spPr>
          <a:xfrm rot="10800000" flipV="1">
            <a:off x="3048000" y="1714500"/>
            <a:ext cx="1600200" cy="2667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553994" y="3123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668294" y="4380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886994" y="3047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2"/>
          </p:cNvCxnSpPr>
          <p:nvPr/>
        </p:nvCxnSpPr>
        <p:spPr>
          <a:xfrm rot="5400000">
            <a:off x="3962400" y="4076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4001294" y="4990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371600" y="1371600"/>
            <a:ext cx="5563394" cy="5030788"/>
            <a:chOff x="1371600" y="1371600"/>
            <a:chExt cx="5563394" cy="5030788"/>
          </a:xfrm>
        </p:grpSpPr>
        <p:cxnSp>
          <p:nvCxnSpPr>
            <p:cNvPr id="37" name="Straight Arrow Connector 36"/>
            <p:cNvCxnSpPr>
              <a:stCxn id="4" idx="2"/>
            </p:cNvCxnSpPr>
            <p:nvPr/>
          </p:nvCxnSpPr>
          <p:spPr>
            <a:xfrm rot="5400000">
              <a:off x="6438900" y="59055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>
              <a:endCxn id="13" idx="0"/>
            </p:cNvCxnSpPr>
            <p:nvPr/>
          </p:nvCxnSpPr>
          <p:spPr>
            <a:xfrm rot="5400000" flipH="1" flipV="1">
              <a:off x="666750" y="2076450"/>
              <a:ext cx="5029200" cy="3619500"/>
            </a:xfrm>
            <a:prstGeom prst="bentConnector3">
              <a:avLst>
                <a:gd name="adj1" fmla="val 103188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371600" y="6400800"/>
              <a:ext cx="5562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77" name="Shape 76"/>
          <p:cNvCxnSpPr>
            <a:stCxn id="8" idx="3"/>
          </p:cNvCxnSpPr>
          <p:nvPr/>
        </p:nvCxnSpPr>
        <p:spPr>
          <a:xfrm>
            <a:off x="4495800" y="3581400"/>
            <a:ext cx="381000" cy="2819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2553494" y="6285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hape 80"/>
          <p:cNvCxnSpPr>
            <a:stCxn id="18" idx="1"/>
          </p:cNvCxnSpPr>
          <p:nvPr/>
        </p:nvCxnSpPr>
        <p:spPr>
          <a:xfrm rot="10800000" flipV="1">
            <a:off x="2743200" y="5486400"/>
            <a:ext cx="914400" cy="3048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hape 81"/>
          <p:cNvCxnSpPr/>
          <p:nvPr/>
        </p:nvCxnSpPr>
        <p:spPr>
          <a:xfrm rot="5400000">
            <a:off x="2476500" y="4610100"/>
            <a:ext cx="1219200" cy="1143000"/>
          </a:xfrm>
          <a:prstGeom prst="bentConnector3">
            <a:avLst>
              <a:gd name="adj1" fmla="val 74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3848894" y="6133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16" idx="0"/>
          </p:cNvCxnSpPr>
          <p:nvPr/>
        </p:nvCxnSpPr>
        <p:spPr>
          <a:xfrm rot="5400000">
            <a:off x="2095500" y="3162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8" name="Diamond 97"/>
          <p:cNvSpPr/>
          <p:nvPr/>
        </p:nvSpPr>
        <p:spPr>
          <a:xfrm>
            <a:off x="3657600" y="4191000"/>
            <a:ext cx="838200" cy="762000"/>
          </a:xfrm>
          <a:prstGeom prst="diamond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FGI</a:t>
            </a:r>
            <a:endParaRPr lang="fa-IR" sz="1200" b="1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14800" y="3886200"/>
            <a:ext cx="457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=1</a:t>
            </a:r>
            <a:endParaRPr lang="fa-IR" sz="16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191000" y="4800600"/>
            <a:ext cx="457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=0</a:t>
            </a:r>
            <a:endParaRPr lang="fa-IR" sz="16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191000" y="5791200"/>
            <a:ext cx="457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=0</a:t>
            </a:r>
            <a:endParaRPr lang="fa-IR" sz="16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2667000" y="4267200"/>
            <a:ext cx="457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=1</a:t>
            </a:r>
            <a:endParaRPr lang="fa-IR" sz="16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2667000" y="5105400"/>
            <a:ext cx="457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=1</a:t>
            </a:r>
            <a:endParaRPr lang="fa-IR" sz="16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114800" y="2971800"/>
            <a:ext cx="457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=0</a:t>
            </a:r>
            <a:endParaRPr lang="fa-IR" sz="16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4191000" y="1371600"/>
            <a:ext cx="457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=0</a:t>
            </a:r>
            <a:endParaRPr lang="fa-IR" sz="16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5334000" y="1371600"/>
            <a:ext cx="457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/>
              <a:t>=1</a:t>
            </a:r>
            <a:endParaRPr lang="fa-IR" sz="16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2209800" y="1371600"/>
            <a:ext cx="16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</a:rPr>
              <a:t>سیکل دستورالعمل</a:t>
            </a:r>
            <a:endParaRPr lang="fa-I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943600" y="1371600"/>
            <a:ext cx="1066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</a:rPr>
              <a:t>سیکل وقفه</a:t>
            </a:r>
            <a:endParaRPr lang="fa-I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638800" y="1981200"/>
            <a:ext cx="2209800" cy="914400"/>
            <a:chOff x="5334000" y="1981200"/>
            <a:chExt cx="2209800" cy="914400"/>
          </a:xfrm>
        </p:grpSpPr>
        <p:sp>
          <p:nvSpPr>
            <p:cNvPr id="2" name="Rounded Rectangle 1"/>
            <p:cNvSpPr/>
            <p:nvPr/>
          </p:nvSpPr>
          <p:spPr>
            <a:xfrm>
              <a:off x="5334000" y="1981200"/>
              <a:ext cx="2209800" cy="9144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 smtClean="0">
                  <a:solidFill>
                    <a:schemeClr val="accent4">
                      <a:lumMod val="50000"/>
                    </a:schemeClr>
                  </a:solidFill>
                </a:rPr>
                <a:t>ذخیره آدرس بازگشت در مکان 0</a:t>
              </a:r>
            </a:p>
            <a:p>
              <a:pPr algn="ctr"/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M[0]             PC</a:t>
              </a:r>
              <a:endParaRPr lang="fa-IR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rot="10800000">
              <a:off x="6400800" y="2743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6324600" y="4572000"/>
            <a:ext cx="1219200" cy="838200"/>
            <a:chOff x="6019800" y="4572000"/>
            <a:chExt cx="1219200" cy="8382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019800" y="4572000"/>
              <a:ext cx="1219200" cy="8382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IEN        0</a:t>
              </a:r>
            </a:p>
            <a:p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  R          0</a:t>
              </a:r>
              <a:endParaRPr lang="fa-IR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10800000">
              <a:off x="6629400" y="4876800"/>
              <a:ext cx="228600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10800000">
              <a:off x="6629400" y="5181600"/>
              <a:ext cx="228600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5638800" y="3352800"/>
            <a:ext cx="2286000" cy="838200"/>
            <a:chOff x="5334000" y="3352800"/>
            <a:chExt cx="2286000" cy="8382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Rounded Rectangle 2"/>
            <p:cNvSpPr/>
            <p:nvPr/>
          </p:nvSpPr>
          <p:spPr>
            <a:xfrm>
              <a:off x="5334000" y="3352800"/>
              <a:ext cx="2286000" cy="8382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 smtClean="0">
                  <a:solidFill>
                    <a:schemeClr val="accent4">
                      <a:lumMod val="50000"/>
                    </a:schemeClr>
                  </a:solidFill>
                </a:rPr>
                <a:t>انشعاب به خانه 1</a:t>
              </a:r>
            </a:p>
            <a:p>
              <a:pPr algn="ctr"/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PC             1</a:t>
              </a:r>
              <a:endParaRPr lang="fa-IR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 rot="10800000">
              <a:off x="6400800" y="3962400"/>
              <a:ext cx="304800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2286000" y="5791200"/>
            <a:ext cx="914400" cy="381000"/>
            <a:chOff x="1981200" y="5791200"/>
            <a:chExt cx="914400" cy="381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1981200" y="5791200"/>
              <a:ext cx="914400" cy="381000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R        1</a:t>
              </a:r>
              <a:endParaRPr lang="fa-IR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rot="10800000">
              <a:off x="2286000" y="6019800"/>
              <a:ext cx="228600" cy="1588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122"/>
          <p:cNvCxnSpPr/>
          <p:nvPr/>
        </p:nvCxnSpPr>
        <p:spPr>
          <a:xfrm rot="5400000">
            <a:off x="991394" y="5333206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6" grpId="0" animBg="1"/>
      <p:bldP spid="18" grpId="0" animBg="1"/>
      <p:bldP spid="98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600" y="1905000"/>
            <a:ext cx="2438400" cy="3733800"/>
            <a:chOff x="1905000" y="1219200"/>
            <a:chExt cx="2438400" cy="3733800"/>
          </a:xfrm>
          <a:solidFill>
            <a:srgbClr val="FFD9E8"/>
          </a:solidFill>
        </p:grpSpPr>
        <p:sp>
          <p:nvSpPr>
            <p:cNvPr id="3" name="Rectangle 2"/>
            <p:cNvSpPr/>
            <p:nvPr/>
          </p:nvSpPr>
          <p:spPr>
            <a:xfrm>
              <a:off x="1905000" y="1219200"/>
              <a:ext cx="2438400" cy="3733800"/>
            </a:xfrm>
            <a:prstGeom prst="rect">
              <a:avLst/>
            </a:prstGeom>
            <a:grpFill/>
            <a:ln>
              <a:solidFill>
                <a:srgbClr val="FF3399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000" b="1" dirty="0" smtClean="0">
                  <a:solidFill>
                    <a:srgbClr val="CC0099"/>
                  </a:solidFill>
                </a:rPr>
                <a:t>256</a:t>
              </a:r>
            </a:p>
            <a:p>
              <a:endParaRPr lang="en-US" sz="2000" b="1" dirty="0" smtClean="0">
                <a:solidFill>
                  <a:srgbClr val="CC0099"/>
                </a:solidFill>
              </a:endParaRPr>
            </a:p>
            <a:p>
              <a:pPr marL="457200" indent="-457200"/>
              <a:r>
                <a:rPr lang="en-US" sz="2000" b="1" dirty="0" smtClean="0">
                  <a:solidFill>
                    <a:srgbClr val="CC0099"/>
                  </a:solidFill>
                </a:rPr>
                <a:t>0             BUN      1120</a:t>
              </a:r>
            </a:p>
            <a:p>
              <a:pPr algn="ctr"/>
              <a:r>
                <a:rPr lang="en-US" sz="2000" b="1" dirty="0" smtClean="0">
                  <a:solidFill>
                    <a:srgbClr val="CC0099"/>
                  </a:solidFill>
                </a:rPr>
                <a:t> </a:t>
              </a:r>
            </a:p>
            <a:p>
              <a:pPr algn="ctr"/>
              <a:r>
                <a:rPr lang="fa-IR" sz="2000" b="1" dirty="0" smtClean="0">
                  <a:solidFill>
                    <a:srgbClr val="CC0099"/>
                  </a:solidFill>
                </a:rPr>
                <a:t>برنامه اصلی</a:t>
              </a:r>
            </a:p>
            <a:p>
              <a:pPr algn="ctr"/>
              <a:endParaRPr lang="en-US" sz="2000" b="1" dirty="0" smtClean="0">
                <a:solidFill>
                  <a:srgbClr val="CC0099"/>
                </a:solidFill>
              </a:endParaRPr>
            </a:p>
            <a:p>
              <a:pPr algn="ctr"/>
              <a:endParaRPr lang="en-US" sz="2000" b="1" dirty="0" smtClean="0">
                <a:solidFill>
                  <a:srgbClr val="CC0099"/>
                </a:solidFill>
              </a:endParaRPr>
            </a:p>
            <a:p>
              <a:pPr algn="ctr"/>
              <a:endParaRPr lang="en-US" sz="2000" b="1" dirty="0" smtClean="0">
                <a:solidFill>
                  <a:srgbClr val="CC0099"/>
                </a:solidFill>
              </a:endParaRPr>
            </a:p>
            <a:p>
              <a:pPr algn="ctr" rtl="1"/>
              <a:r>
                <a:rPr lang="fa-IR" sz="2000" b="1" dirty="0" smtClean="0">
                  <a:solidFill>
                    <a:srgbClr val="CC0099"/>
                  </a:solidFill>
                </a:rPr>
                <a:t>برنامه </a:t>
              </a:r>
              <a:r>
                <a:rPr lang="en-US" sz="2000" b="1" dirty="0" smtClean="0">
                  <a:solidFill>
                    <a:srgbClr val="CC0099"/>
                  </a:solidFill>
                </a:rPr>
                <a:t>I/O</a:t>
              </a:r>
            </a:p>
            <a:p>
              <a:pPr algn="ctr"/>
              <a:endParaRPr lang="fa-IR" sz="2000" b="1" dirty="0" smtClean="0">
                <a:solidFill>
                  <a:srgbClr val="CC0099"/>
                </a:solidFill>
              </a:endParaRPr>
            </a:p>
            <a:p>
              <a:endParaRPr lang="fa-IR" b="1" dirty="0" smtClean="0">
                <a:solidFill>
                  <a:srgbClr val="CC0099"/>
                </a:solidFill>
              </a:endParaRPr>
            </a:p>
            <a:p>
              <a:r>
                <a:rPr lang="fa-IR" b="1" dirty="0" smtClean="0">
                  <a:solidFill>
                    <a:srgbClr val="CC0099"/>
                  </a:solidFill>
                </a:rPr>
                <a:t>1</a:t>
              </a:r>
              <a:r>
                <a:rPr lang="en-US" b="1" dirty="0" smtClean="0">
                  <a:solidFill>
                    <a:srgbClr val="CC0099"/>
                  </a:solidFill>
                </a:rPr>
                <a:t>              BUN              0</a:t>
              </a:r>
              <a:endParaRPr lang="fa-IR" b="1" dirty="0" smtClean="0">
                <a:solidFill>
                  <a:srgbClr val="CC0099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rot="10800000">
              <a:off x="1905000" y="1752600"/>
              <a:ext cx="2438400" cy="1588"/>
            </a:xfrm>
            <a:prstGeom prst="line">
              <a:avLst/>
            </a:prstGeom>
            <a:grpFill/>
            <a:ln>
              <a:solidFill>
                <a:srgbClr val="FF3399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1905000" y="2209800"/>
              <a:ext cx="2438400" cy="1588"/>
            </a:xfrm>
            <a:prstGeom prst="line">
              <a:avLst/>
            </a:prstGeom>
            <a:grpFill/>
            <a:ln>
              <a:solidFill>
                <a:srgbClr val="FF3399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1905000" y="3429000"/>
              <a:ext cx="2438400" cy="1588"/>
            </a:xfrm>
            <a:prstGeom prst="line">
              <a:avLst/>
            </a:prstGeom>
            <a:grpFill/>
            <a:ln>
              <a:solidFill>
                <a:srgbClr val="FF3399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1905000" y="4495800"/>
              <a:ext cx="2438400" cy="1588"/>
            </a:xfrm>
            <a:prstGeom prst="line">
              <a:avLst/>
            </a:prstGeom>
            <a:grpFill/>
            <a:ln>
              <a:solidFill>
                <a:srgbClr val="FF3399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486400" y="1905000"/>
            <a:ext cx="2438400" cy="3733800"/>
            <a:chOff x="4953000" y="1219200"/>
            <a:chExt cx="2438400" cy="37338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4953000" y="1219200"/>
              <a:ext cx="2438400" cy="3733800"/>
            </a:xfrm>
            <a:prstGeom prst="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endParaRPr lang="en-US" sz="2000" b="1" dirty="0" smtClean="0">
                <a:solidFill>
                  <a:srgbClr val="00602B"/>
                </a:solidFill>
              </a:endParaRPr>
            </a:p>
            <a:p>
              <a:endParaRPr lang="en-US" sz="2000" b="1" dirty="0" smtClean="0">
                <a:solidFill>
                  <a:srgbClr val="00602B"/>
                </a:solidFill>
              </a:endParaRPr>
            </a:p>
            <a:p>
              <a:pPr marL="457200" indent="-457200"/>
              <a:r>
                <a:rPr lang="en-US" sz="2000" b="1" dirty="0" smtClean="0">
                  <a:solidFill>
                    <a:srgbClr val="00602B"/>
                  </a:solidFill>
                </a:rPr>
                <a:t>0             BUN      1120</a:t>
              </a:r>
            </a:p>
            <a:p>
              <a:pPr marL="457200" indent="-457200"/>
              <a:endParaRPr lang="fa-IR" sz="2000" b="1" dirty="0" smtClean="0">
                <a:solidFill>
                  <a:srgbClr val="00602B"/>
                </a:solidFill>
              </a:endParaRPr>
            </a:p>
            <a:p>
              <a:pPr algn="ctr"/>
              <a:r>
                <a:rPr lang="fa-IR" sz="2000" b="1" dirty="0" smtClean="0">
                  <a:solidFill>
                    <a:srgbClr val="00602B"/>
                  </a:solidFill>
                </a:rPr>
                <a:t>برنامه اصلی</a:t>
              </a:r>
            </a:p>
            <a:p>
              <a:pPr algn="ctr"/>
              <a:endParaRPr lang="fa-IR" sz="2000" b="1" dirty="0" smtClean="0">
                <a:solidFill>
                  <a:srgbClr val="00602B"/>
                </a:solidFill>
              </a:endParaRPr>
            </a:p>
            <a:p>
              <a:pPr algn="ctr"/>
              <a:endParaRPr lang="en-US" sz="2000" b="1" dirty="0" smtClean="0">
                <a:solidFill>
                  <a:srgbClr val="00602B"/>
                </a:solidFill>
              </a:endParaRPr>
            </a:p>
            <a:p>
              <a:pPr algn="ctr" rtl="1"/>
              <a:endParaRPr lang="fa-IR" sz="2000" b="1" dirty="0" smtClean="0">
                <a:solidFill>
                  <a:srgbClr val="00602B"/>
                </a:solidFill>
              </a:endParaRPr>
            </a:p>
            <a:p>
              <a:pPr algn="ctr" rtl="1"/>
              <a:r>
                <a:rPr lang="fa-IR" sz="2000" b="1" dirty="0" smtClean="0">
                  <a:solidFill>
                    <a:srgbClr val="00602B"/>
                  </a:solidFill>
                </a:rPr>
                <a:t>برنامه </a:t>
              </a:r>
              <a:r>
                <a:rPr lang="en-US" sz="2000" b="1" dirty="0" smtClean="0">
                  <a:solidFill>
                    <a:srgbClr val="00602B"/>
                  </a:solidFill>
                </a:rPr>
                <a:t>I/O</a:t>
              </a:r>
            </a:p>
            <a:p>
              <a:pPr algn="ctr"/>
              <a:endParaRPr lang="fa-IR" sz="2000" b="1" dirty="0" smtClean="0">
                <a:solidFill>
                  <a:srgbClr val="00602B"/>
                </a:solidFill>
              </a:endParaRPr>
            </a:p>
            <a:p>
              <a:pPr algn="ctr"/>
              <a:endParaRPr lang="fa-IR" sz="2000" b="1" dirty="0" smtClean="0">
                <a:solidFill>
                  <a:srgbClr val="00602B"/>
                </a:solidFill>
              </a:endParaRPr>
            </a:p>
            <a:p>
              <a:r>
                <a:rPr lang="en-US" sz="2000" b="1" dirty="0" smtClean="0">
                  <a:solidFill>
                    <a:srgbClr val="00602B"/>
                  </a:solidFill>
                </a:rPr>
                <a:t>1             BUN            0</a:t>
              </a:r>
              <a:endParaRPr lang="fa-IR" sz="2000" b="1" dirty="0" smtClean="0">
                <a:solidFill>
                  <a:srgbClr val="00602B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4953000" y="1752600"/>
              <a:ext cx="2438400" cy="1588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4953000" y="2209800"/>
              <a:ext cx="2438400" cy="1588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4953000" y="3429000"/>
              <a:ext cx="2438400" cy="1588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953000" y="4495800"/>
              <a:ext cx="2438400" cy="1588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105400" y="2057400"/>
            <a:ext cx="30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602B"/>
                </a:solidFill>
              </a:rPr>
              <a:t>0</a:t>
            </a:r>
            <a:endParaRPr lang="fa-IR" b="1" dirty="0">
              <a:solidFill>
                <a:srgbClr val="00602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514600"/>
            <a:ext cx="30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602B"/>
                </a:solidFill>
              </a:rPr>
              <a:t>1</a:t>
            </a:r>
            <a:endParaRPr lang="fa-IR" b="1" dirty="0">
              <a:solidFill>
                <a:srgbClr val="00602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24384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PC=1</a:t>
            </a:r>
            <a:endParaRPr lang="fa-IR" b="1" dirty="0">
              <a:solidFill>
                <a:srgbClr val="CC00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600" y="40386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602B"/>
                </a:solidFill>
              </a:rPr>
              <a:t>1120</a:t>
            </a:r>
            <a:endParaRPr lang="fa-IR" b="1" dirty="0">
              <a:solidFill>
                <a:srgbClr val="00602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5715000"/>
            <a:ext cx="152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 smtClean="0">
                <a:solidFill>
                  <a:srgbClr val="00602B"/>
                </a:solidFill>
              </a:rPr>
              <a:t>الف) قبل از وقفه</a:t>
            </a:r>
            <a:endParaRPr lang="fa-IR" b="1" dirty="0">
              <a:solidFill>
                <a:srgbClr val="00602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5715000"/>
            <a:ext cx="1981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 smtClean="0">
                <a:solidFill>
                  <a:srgbClr val="CC0099"/>
                </a:solidFill>
              </a:rPr>
              <a:t>ب) بعد از سیکل وقفه</a:t>
            </a:r>
            <a:endParaRPr lang="fa-IR" b="1" dirty="0">
              <a:solidFill>
                <a:srgbClr val="CC0099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371600" y="12954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" y="609600"/>
            <a:ext cx="792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مثالی از سیکل وقفه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6800" y="31242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602B"/>
                </a:solidFill>
              </a:rPr>
              <a:t>255</a:t>
            </a:r>
            <a:endParaRPr lang="fa-IR" b="1" dirty="0">
              <a:solidFill>
                <a:srgbClr val="00602B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1981200"/>
            <a:ext cx="30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0</a:t>
            </a:r>
            <a:endParaRPr lang="fa-IR" b="1" dirty="0">
              <a:solidFill>
                <a:srgbClr val="CC00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40386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1120</a:t>
            </a:r>
            <a:endParaRPr lang="fa-IR" b="1" dirty="0">
              <a:solidFill>
                <a:srgbClr val="CC00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3000" y="30480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255</a:t>
            </a:r>
            <a:endParaRPr lang="fa-IR" b="1" dirty="0">
              <a:solidFill>
                <a:srgbClr val="CC009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3000" y="34290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256</a:t>
            </a:r>
            <a:endParaRPr lang="fa-IR" b="1" dirty="0">
              <a:solidFill>
                <a:srgbClr val="CC009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3600" y="1524000"/>
            <a:ext cx="152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b="1" dirty="0" smtClean="0">
                <a:solidFill>
                  <a:srgbClr val="00602B"/>
                </a:solidFill>
              </a:rPr>
              <a:t>حافظه</a:t>
            </a:r>
            <a:endParaRPr lang="fa-IR" b="1" dirty="0">
              <a:solidFill>
                <a:srgbClr val="00602B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1200" y="1524000"/>
            <a:ext cx="1981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b="1" dirty="0" smtClean="0">
                <a:solidFill>
                  <a:srgbClr val="CC0099"/>
                </a:solidFill>
              </a:rPr>
              <a:t>حافظه</a:t>
            </a:r>
            <a:endParaRPr lang="fa-IR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95400" y="12954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7800" y="6096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فلوچارت برای اعمال کامپیوتر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pic>
        <p:nvPicPr>
          <p:cNvPr id="5" name="Picture 4" descr="ddddd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676400"/>
            <a:ext cx="5867400" cy="4272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/>
          <p:cNvCxnSpPr>
            <a:stCxn id="99" idx="2"/>
            <a:endCxn id="122" idx="0"/>
          </p:cNvCxnSpPr>
          <p:nvPr/>
        </p:nvCxnSpPr>
        <p:spPr>
          <a:xfrm rot="5400000">
            <a:off x="4496594" y="989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Flowchart: Decision 62"/>
          <p:cNvSpPr/>
          <p:nvPr/>
        </p:nvSpPr>
        <p:spPr>
          <a:xfrm>
            <a:off x="3886994" y="3352006"/>
            <a:ext cx="838200" cy="5334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fa-I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Flowchart: Decision 63"/>
          <p:cNvSpPr/>
          <p:nvPr/>
        </p:nvSpPr>
        <p:spPr>
          <a:xfrm>
            <a:off x="5563394" y="4190206"/>
            <a:ext cx="457200" cy="3810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endParaRPr lang="fa-IR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Flowchart: Decision 64"/>
          <p:cNvSpPr/>
          <p:nvPr/>
        </p:nvSpPr>
        <p:spPr>
          <a:xfrm>
            <a:off x="2286794" y="4190206"/>
            <a:ext cx="457200" cy="3810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endParaRPr lang="fa-IR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6" name="Elbow Connector 65"/>
          <p:cNvCxnSpPr>
            <a:stCxn id="63" idx="2"/>
            <a:endCxn id="65" idx="0"/>
          </p:cNvCxnSpPr>
          <p:nvPr/>
        </p:nvCxnSpPr>
        <p:spPr>
          <a:xfrm rot="5400000">
            <a:off x="3258344" y="3142456"/>
            <a:ext cx="304800" cy="1790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63" idx="2"/>
            <a:endCxn id="64" idx="0"/>
          </p:cNvCxnSpPr>
          <p:nvPr/>
        </p:nvCxnSpPr>
        <p:spPr>
          <a:xfrm rot="16200000" flipH="1">
            <a:off x="4896644" y="3294856"/>
            <a:ext cx="304800" cy="1485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4953794" y="5561806"/>
            <a:ext cx="182880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accent4">
                    <a:lumMod val="50000"/>
                  </a:schemeClr>
                </a:solidFill>
              </a:rPr>
              <a:t>اجرای دستورالعمل</a:t>
            </a:r>
          </a:p>
          <a:p>
            <a:pPr algn="ctr"/>
            <a:r>
              <a:rPr lang="fa-IR" sz="1600" b="1" dirty="0" smtClean="0">
                <a:solidFill>
                  <a:schemeClr val="accent4">
                    <a:lumMod val="50000"/>
                  </a:schemeClr>
                </a:solidFill>
              </a:rPr>
              <a:t>حافظه ای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591594" y="4876006"/>
            <a:ext cx="16002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</a:rPr>
              <a:t>اجرای دستورالعمل</a:t>
            </a:r>
          </a:p>
          <a:p>
            <a:pPr algn="ctr"/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</a:rPr>
              <a:t>ثباتی</a:t>
            </a:r>
            <a:endParaRPr lang="fa-I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5" name="Elbow Connector 74"/>
          <p:cNvCxnSpPr>
            <a:stCxn id="65" idx="1"/>
          </p:cNvCxnSpPr>
          <p:nvPr/>
        </p:nvCxnSpPr>
        <p:spPr>
          <a:xfrm rot="10800000" flipV="1">
            <a:off x="1524794" y="4380706"/>
            <a:ext cx="762000" cy="4953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5" idx="3"/>
            <a:endCxn id="73" idx="0"/>
          </p:cNvCxnSpPr>
          <p:nvPr/>
        </p:nvCxnSpPr>
        <p:spPr>
          <a:xfrm>
            <a:off x="2743994" y="4380706"/>
            <a:ext cx="647700" cy="4953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64" idx="3"/>
            <a:endCxn id="223" idx="0"/>
          </p:cNvCxnSpPr>
          <p:nvPr/>
        </p:nvCxnSpPr>
        <p:spPr>
          <a:xfrm>
            <a:off x="6020594" y="4380706"/>
            <a:ext cx="685800" cy="4191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64" idx="1"/>
            <a:endCxn id="222" idx="0"/>
          </p:cNvCxnSpPr>
          <p:nvPr/>
        </p:nvCxnSpPr>
        <p:spPr>
          <a:xfrm rot="10800000" flipV="1">
            <a:off x="5258594" y="4380706"/>
            <a:ext cx="304800" cy="4191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rot="5400000">
            <a:off x="6477794" y="5257006"/>
            <a:ext cx="3048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 rot="16200000" flipH="1">
            <a:off x="5258594" y="5257006"/>
            <a:ext cx="3048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1182688" y="59801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15" name="Group 314"/>
          <p:cNvGrpSpPr/>
          <p:nvPr/>
        </p:nvGrpSpPr>
        <p:grpSpPr>
          <a:xfrm>
            <a:off x="4648996" y="913606"/>
            <a:ext cx="3350390" cy="5490370"/>
            <a:chOff x="4648200" y="914400"/>
            <a:chExt cx="2209800" cy="5415158"/>
          </a:xfrm>
        </p:grpSpPr>
        <p:cxnSp>
          <p:nvCxnSpPr>
            <p:cNvPr id="84" name="Straight Arrow Connector 83"/>
            <p:cNvCxnSpPr/>
            <p:nvPr/>
          </p:nvCxnSpPr>
          <p:spPr>
            <a:xfrm rot="5400000">
              <a:off x="5476137" y="6252313"/>
              <a:ext cx="153443" cy="10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hape 84"/>
            <p:cNvCxnSpPr/>
            <p:nvPr/>
          </p:nvCxnSpPr>
          <p:spPr>
            <a:xfrm rot="16200000" flipV="1">
              <a:off x="3067050" y="2495550"/>
              <a:ext cx="5372100" cy="2209800"/>
            </a:xfrm>
            <a:prstGeom prst="bentConnector4">
              <a:avLst>
                <a:gd name="adj1" fmla="val -1068"/>
                <a:gd name="adj2" fmla="val 221428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4419600" y="3581400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600" b="1" dirty="0" smtClean="0"/>
              <a:t>حافظه ای    </a:t>
            </a:r>
            <a:r>
              <a:rPr lang="en-US" sz="1600" b="1" dirty="0" smtClean="0"/>
              <a:t>0</a:t>
            </a:r>
            <a:r>
              <a:rPr lang="fa-IR" sz="1600" b="1" dirty="0" smtClean="0"/>
              <a:t>=</a:t>
            </a:r>
            <a:endParaRPr lang="fa-IR" sz="16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2362200" y="3581400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1600" b="1" dirty="0" smtClean="0"/>
              <a:t>1</a:t>
            </a:r>
            <a:r>
              <a:rPr lang="fa-IR" sz="1600" b="1" dirty="0" smtClean="0"/>
              <a:t>=  (ثباتی یا</a:t>
            </a:r>
            <a:r>
              <a:rPr lang="en-US" sz="1600" b="1" dirty="0" smtClean="0"/>
              <a:t> (I/o</a:t>
            </a:r>
            <a:endParaRPr lang="fa-IR" sz="16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371600" y="4038600"/>
            <a:ext cx="106759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en-US" sz="1600" b="1" dirty="0" smtClean="0"/>
              <a:t>(I/O)  =1</a:t>
            </a:r>
            <a:endParaRPr lang="fa-IR" sz="16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2667000" y="4038600"/>
            <a:ext cx="114220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en-US" sz="1600" b="1" dirty="0" smtClean="0"/>
              <a:t>0</a:t>
            </a:r>
            <a:r>
              <a:rPr lang="fa-IR" sz="1600" b="1" dirty="0" smtClean="0"/>
              <a:t>=  (ثباتی</a:t>
            </a:r>
            <a:r>
              <a:rPr lang="en-US" sz="1600" b="1" dirty="0" smtClean="0"/>
              <a:t>(</a:t>
            </a:r>
            <a:endParaRPr lang="fa-IR" sz="16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5943600" y="3962400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en-US" b="1" dirty="0" smtClean="0"/>
              <a:t>0</a:t>
            </a:r>
            <a:r>
              <a:rPr lang="fa-IR" sz="1600" b="1" dirty="0" smtClean="0"/>
              <a:t>= (مستقیم</a:t>
            </a:r>
            <a:r>
              <a:rPr lang="fa-IR" sz="1600" b="1" dirty="0"/>
              <a:t> </a:t>
            </a:r>
            <a:r>
              <a:rPr lang="fa-IR" sz="1600" b="1" dirty="0" smtClean="0"/>
              <a:t>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114800" y="4038600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en-US" sz="1600" b="1" dirty="0" smtClean="0"/>
              <a:t>1</a:t>
            </a:r>
            <a:r>
              <a:rPr lang="fa-IR" sz="1600" b="1" dirty="0" smtClean="0"/>
              <a:t>=  (غیرمستقیم</a:t>
            </a:r>
            <a:r>
              <a:rPr lang="en-US" sz="1600" b="1" dirty="0" smtClean="0"/>
              <a:t>(</a:t>
            </a:r>
            <a:endParaRPr lang="fa-IR" sz="16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3429794" y="4571206"/>
            <a:ext cx="762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D</a:t>
            </a:r>
            <a:r>
              <a:rPr lang="en-US" sz="1050" b="1" dirty="0" smtClean="0"/>
              <a:t>7</a:t>
            </a:r>
            <a:r>
              <a:rPr lang="en-US" sz="1600" b="1" dirty="0" smtClean="0"/>
              <a:t>IT</a:t>
            </a:r>
            <a:r>
              <a:rPr lang="en-US" sz="1100" b="1" dirty="0" smtClean="0"/>
              <a:t>3</a:t>
            </a:r>
            <a:endParaRPr lang="fa-IR" sz="1600" b="1" dirty="0"/>
          </a:p>
        </p:txBody>
      </p:sp>
      <p:sp>
        <p:nvSpPr>
          <p:cNvPr id="99" name="Rounded Rectangle 98"/>
          <p:cNvSpPr/>
          <p:nvPr/>
        </p:nvSpPr>
        <p:spPr>
          <a:xfrm>
            <a:off x="3353594" y="380206"/>
            <a:ext cx="2590800" cy="457200"/>
          </a:xfrm>
          <a:prstGeom prst="roundRect">
            <a:avLst/>
          </a:prstGeom>
          <a:solidFill>
            <a:srgbClr val="EBC3E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</a:rPr>
              <a:t>آغاز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SC          0, IEN         0,R          0</a:t>
            </a:r>
            <a:endParaRPr lang="fa-IR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rot="10800000">
            <a:off x="3657600" y="685800"/>
            <a:ext cx="268064" cy="79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0800000">
            <a:off x="4496594" y="685006"/>
            <a:ext cx="26727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0800000">
            <a:off x="5106194" y="685006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lowchart: Decision 121"/>
          <p:cNvSpPr/>
          <p:nvPr/>
        </p:nvSpPr>
        <p:spPr>
          <a:xfrm>
            <a:off x="4420394" y="1142206"/>
            <a:ext cx="457200" cy="3810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lang="fa-IR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5639594" y="1523206"/>
            <a:ext cx="23622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       0.TR       PC</a:t>
            </a:r>
            <a:endParaRPr lang="fa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7" name="Shape 126"/>
          <p:cNvCxnSpPr>
            <a:stCxn id="122" idx="1"/>
          </p:cNvCxnSpPr>
          <p:nvPr/>
        </p:nvCxnSpPr>
        <p:spPr>
          <a:xfrm rot="10800000" flipV="1">
            <a:off x="2705894" y="1332706"/>
            <a:ext cx="1714500" cy="1905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Shape 128"/>
          <p:cNvCxnSpPr>
            <a:stCxn id="122" idx="3"/>
            <a:endCxn id="123" idx="0"/>
          </p:cNvCxnSpPr>
          <p:nvPr/>
        </p:nvCxnSpPr>
        <p:spPr>
          <a:xfrm>
            <a:off x="4877594" y="1332706"/>
            <a:ext cx="1943100" cy="1905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10800000">
            <a:off x="6325394" y="1675606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5400000">
            <a:off x="6745288" y="23987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0" name="Rounded Rectangle 169"/>
          <p:cNvSpPr/>
          <p:nvPr/>
        </p:nvSpPr>
        <p:spPr>
          <a:xfrm>
            <a:off x="5334794" y="1980406"/>
            <a:ext cx="3048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M[AR]      TR.PC         0</a:t>
            </a:r>
            <a:endParaRPr lang="fa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1" name="Straight Arrow Connector 170"/>
          <p:cNvCxnSpPr/>
          <p:nvPr/>
        </p:nvCxnSpPr>
        <p:spPr>
          <a:xfrm rot="10800000">
            <a:off x="6477794" y="2132806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rot="10800000">
            <a:off x="7392194" y="2132806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Rounded Rectangle 176"/>
          <p:cNvSpPr/>
          <p:nvPr/>
        </p:nvSpPr>
        <p:spPr>
          <a:xfrm>
            <a:off x="1524794" y="1523206"/>
            <a:ext cx="23622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       PC</a:t>
            </a:r>
            <a:endParaRPr lang="fa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915194" y="2513806"/>
            <a:ext cx="36576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      IR(0-11),1       IR(15)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</a:rPr>
              <a:t>0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</a:rPr>
              <a:t>7              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Decode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IR (12-14)</a:t>
            </a:r>
            <a:endParaRPr lang="fa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9" name="Straight Arrow Connector 178"/>
          <p:cNvCxnSpPr/>
          <p:nvPr/>
        </p:nvCxnSpPr>
        <p:spPr>
          <a:xfrm rot="10800000">
            <a:off x="3124994" y="2666206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rot="10800000">
            <a:off x="1829594" y="2666206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rot="5400000">
            <a:off x="2629694" y="1866106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rot="10800000">
            <a:off x="2591594" y="1599406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5400000">
            <a:off x="2630488" y="23987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5" name="Rounded Rectangle 184"/>
          <p:cNvSpPr/>
          <p:nvPr/>
        </p:nvSpPr>
        <p:spPr>
          <a:xfrm>
            <a:off x="1219994" y="1980406"/>
            <a:ext cx="3048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IR       M[AR],PC        PC +1</a:t>
            </a:r>
            <a:endParaRPr lang="fa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6" name="Straight Arrow Connector 185"/>
          <p:cNvCxnSpPr/>
          <p:nvPr/>
        </p:nvCxnSpPr>
        <p:spPr>
          <a:xfrm rot="10800000">
            <a:off x="1753394" y="2132806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rot="10800000">
            <a:off x="3048794" y="2132806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hape 194"/>
          <p:cNvCxnSpPr/>
          <p:nvPr/>
        </p:nvCxnSpPr>
        <p:spPr>
          <a:xfrm rot="5400000" flipH="1">
            <a:off x="4763294" y="799306"/>
            <a:ext cx="1981200" cy="2209800"/>
          </a:xfrm>
          <a:prstGeom prst="bentConnector4">
            <a:avLst>
              <a:gd name="adj1" fmla="val -11538"/>
              <a:gd name="adj2" fmla="val -76608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8" name="Rounded Rectangle 197"/>
          <p:cNvSpPr/>
          <p:nvPr/>
        </p:nvSpPr>
        <p:spPr>
          <a:xfrm>
            <a:off x="4801394" y="2513806"/>
            <a:ext cx="36576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PC          PC +1. INE            0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         0,SC           0</a:t>
            </a:r>
            <a:endParaRPr lang="fa-IR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9" name="Straight Arrow Connector 198"/>
          <p:cNvCxnSpPr/>
          <p:nvPr/>
        </p:nvCxnSpPr>
        <p:spPr>
          <a:xfrm rot="10800000">
            <a:off x="6858794" y="2894806"/>
            <a:ext cx="3048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rot="10800000">
            <a:off x="5944394" y="2894806"/>
            <a:ext cx="3048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rot="5400000">
            <a:off x="6744494" y="1866106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rot="10800000">
            <a:off x="7087394" y="1675606"/>
            <a:ext cx="2286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Elbow Connector 215"/>
          <p:cNvCxnSpPr>
            <a:stCxn id="178" idx="2"/>
            <a:endCxn id="63" idx="0"/>
          </p:cNvCxnSpPr>
          <p:nvPr/>
        </p:nvCxnSpPr>
        <p:spPr>
          <a:xfrm rot="16200000" flipH="1">
            <a:off x="3372644" y="2418556"/>
            <a:ext cx="304800" cy="1562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2" name="Rounded Rectangle 221"/>
          <p:cNvSpPr/>
          <p:nvPr/>
        </p:nvSpPr>
        <p:spPr>
          <a:xfrm>
            <a:off x="4648994" y="4799806"/>
            <a:ext cx="1219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IR        M[AR]</a:t>
            </a:r>
            <a:endParaRPr lang="fa-IR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6096794" y="4799806"/>
            <a:ext cx="1219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هیچ چیز</a:t>
            </a:r>
            <a:endParaRPr lang="fa-I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24" name="Straight Arrow Connector 223"/>
          <p:cNvCxnSpPr/>
          <p:nvPr/>
        </p:nvCxnSpPr>
        <p:spPr>
          <a:xfrm rot="10800000">
            <a:off x="4953794" y="5028406"/>
            <a:ext cx="228600" cy="15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/>
          <p:nvPr/>
        </p:nvCxnSpPr>
        <p:spPr>
          <a:xfrm rot="10800000">
            <a:off x="5715794" y="2666206"/>
            <a:ext cx="3048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/>
          <p:nvPr/>
        </p:nvCxnSpPr>
        <p:spPr>
          <a:xfrm rot="10800000">
            <a:off x="7239794" y="2666206"/>
            <a:ext cx="3048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rot="10800000">
            <a:off x="2058194" y="2894806"/>
            <a:ext cx="3048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0" name="TextBox 329"/>
          <p:cNvSpPr txBox="1"/>
          <p:nvPr/>
        </p:nvSpPr>
        <p:spPr>
          <a:xfrm>
            <a:off x="991394" y="4495006"/>
            <a:ext cx="609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D</a:t>
            </a:r>
            <a:r>
              <a:rPr lang="en-US" sz="1050" b="1" dirty="0" smtClean="0"/>
              <a:t>7</a:t>
            </a:r>
            <a:r>
              <a:rPr lang="en-US" sz="1600" b="1" dirty="0" smtClean="0"/>
              <a:t>IT</a:t>
            </a:r>
            <a:r>
              <a:rPr lang="en-US" sz="1100" b="1" dirty="0" smtClean="0"/>
              <a:t>3</a:t>
            </a:r>
            <a:endParaRPr lang="fa-IR" sz="1600" b="1" dirty="0"/>
          </a:p>
        </p:txBody>
      </p:sp>
      <p:sp>
        <p:nvSpPr>
          <p:cNvPr id="331" name="TextBox 330"/>
          <p:cNvSpPr txBox="1"/>
          <p:nvPr/>
        </p:nvSpPr>
        <p:spPr>
          <a:xfrm>
            <a:off x="4648200" y="4495800"/>
            <a:ext cx="609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D</a:t>
            </a:r>
            <a:r>
              <a:rPr lang="en-US" sz="1050" b="1" dirty="0" smtClean="0"/>
              <a:t>7</a:t>
            </a:r>
            <a:r>
              <a:rPr lang="en-US" sz="1600" b="1" dirty="0" smtClean="0"/>
              <a:t>IT</a:t>
            </a:r>
            <a:r>
              <a:rPr lang="en-US" sz="1100" b="1" dirty="0" smtClean="0"/>
              <a:t>3</a:t>
            </a:r>
            <a:endParaRPr lang="fa-IR" sz="1600" b="1" dirty="0"/>
          </a:p>
        </p:txBody>
      </p:sp>
      <p:sp>
        <p:nvSpPr>
          <p:cNvPr id="332" name="TextBox 331"/>
          <p:cNvSpPr txBox="1"/>
          <p:nvPr/>
        </p:nvSpPr>
        <p:spPr>
          <a:xfrm>
            <a:off x="6706394" y="4418806"/>
            <a:ext cx="762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D</a:t>
            </a:r>
            <a:r>
              <a:rPr lang="en-US" sz="1050" b="1" dirty="0" smtClean="0"/>
              <a:t>7</a:t>
            </a:r>
            <a:r>
              <a:rPr lang="en-US" sz="1600" b="1" dirty="0" smtClean="0"/>
              <a:t>IT</a:t>
            </a:r>
            <a:r>
              <a:rPr lang="en-US" sz="1100" b="1" dirty="0" smtClean="0"/>
              <a:t>3</a:t>
            </a:r>
            <a:endParaRPr lang="fa-IR" sz="16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829594" y="989806"/>
            <a:ext cx="16764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400" b="1" dirty="0" smtClean="0"/>
              <a:t>سیکل دستورالغمل</a:t>
            </a:r>
            <a:endParaRPr lang="fa-IR" sz="1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334794" y="989806"/>
            <a:ext cx="16764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400" b="1" dirty="0" smtClean="0"/>
              <a:t>سیکل وقفه</a:t>
            </a:r>
            <a:endParaRPr lang="fa-IR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686594" y="4876006"/>
            <a:ext cx="16764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</a:rPr>
              <a:t>اجرای دستورالعمل</a:t>
            </a:r>
          </a:p>
          <a:p>
            <a:pPr algn="ctr" rtl="1"/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</a:rPr>
              <a:t>ورودی-خروجی(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(I/O</a:t>
            </a:r>
            <a:endParaRPr lang="fa-IR" sz="1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rot="5400000">
            <a:off x="3011488" y="59801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4" name="Flowchart: Decision 153"/>
          <p:cNvSpPr/>
          <p:nvPr/>
        </p:nvSpPr>
        <p:spPr>
          <a:xfrm>
            <a:off x="7468394" y="3504406"/>
            <a:ext cx="838200" cy="5334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IEN</a:t>
            </a:r>
            <a:endParaRPr lang="fa-I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4495800" y="3048000"/>
            <a:ext cx="3390900" cy="457200"/>
            <a:chOff x="4495006" y="2972594"/>
            <a:chExt cx="3390900" cy="457200"/>
          </a:xfrm>
        </p:grpSpPr>
        <p:cxnSp>
          <p:nvCxnSpPr>
            <p:cNvPr id="146" name="Elbow Connector 145"/>
            <p:cNvCxnSpPr/>
            <p:nvPr/>
          </p:nvCxnSpPr>
          <p:spPr>
            <a:xfrm>
              <a:off x="4495006" y="3277394"/>
              <a:ext cx="33909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 flipH="1" flipV="1">
              <a:off x="4343400" y="3124200"/>
              <a:ext cx="3048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8" name="Flowchart: Decision 187"/>
          <p:cNvSpPr/>
          <p:nvPr/>
        </p:nvSpPr>
        <p:spPr>
          <a:xfrm>
            <a:off x="7468394" y="5104606"/>
            <a:ext cx="914400" cy="6096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FGO</a:t>
            </a:r>
            <a:endParaRPr lang="fa-I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89" name="Straight Connector 188"/>
          <p:cNvCxnSpPr>
            <a:stCxn id="237" idx="0"/>
            <a:endCxn id="154" idx="2"/>
          </p:cNvCxnSpPr>
          <p:nvPr/>
        </p:nvCxnSpPr>
        <p:spPr>
          <a:xfrm rot="5400000" flipH="1" flipV="1">
            <a:off x="7773194" y="4152106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7735094" y="4914106"/>
            <a:ext cx="381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 flipH="1" flipV="1">
            <a:off x="7620794" y="6019006"/>
            <a:ext cx="76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" name="Rounded Rectangle 214"/>
          <p:cNvSpPr/>
          <p:nvPr/>
        </p:nvSpPr>
        <p:spPr>
          <a:xfrm>
            <a:off x="6934994" y="5790406"/>
            <a:ext cx="7620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R       1</a:t>
            </a:r>
            <a:endParaRPr lang="fa-I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27" name="Elbow Connector 226"/>
          <p:cNvCxnSpPr>
            <a:stCxn id="188" idx="1"/>
            <a:endCxn id="215" idx="0"/>
          </p:cNvCxnSpPr>
          <p:nvPr/>
        </p:nvCxnSpPr>
        <p:spPr>
          <a:xfrm rot="10800000" flipV="1">
            <a:off x="7315994" y="5409406"/>
            <a:ext cx="152400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0" name="Elbow Connector 226"/>
          <p:cNvCxnSpPr>
            <a:stCxn id="237" idx="3"/>
            <a:endCxn id="215" idx="3"/>
          </p:cNvCxnSpPr>
          <p:nvPr/>
        </p:nvCxnSpPr>
        <p:spPr>
          <a:xfrm flipH="1">
            <a:off x="7696994" y="4571206"/>
            <a:ext cx="609600" cy="1409700"/>
          </a:xfrm>
          <a:prstGeom prst="bentConnector3">
            <a:avLst>
              <a:gd name="adj1" fmla="val -21828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7" name="Flowchart: Decision 236"/>
          <p:cNvSpPr/>
          <p:nvPr/>
        </p:nvSpPr>
        <p:spPr>
          <a:xfrm>
            <a:off x="7468394" y="4266406"/>
            <a:ext cx="838200" cy="6096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FGI</a:t>
            </a:r>
            <a:endParaRPr lang="fa-I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44" name="Shape 243"/>
          <p:cNvCxnSpPr>
            <a:stCxn id="154" idx="3"/>
          </p:cNvCxnSpPr>
          <p:nvPr/>
        </p:nvCxnSpPr>
        <p:spPr>
          <a:xfrm flipH="1">
            <a:off x="8001794" y="3771106"/>
            <a:ext cx="304800" cy="2628900"/>
          </a:xfrm>
          <a:prstGeom prst="bentConnector4">
            <a:avLst>
              <a:gd name="adj1" fmla="val -75000"/>
              <a:gd name="adj2" fmla="val 10023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endCxn id="215" idx="2"/>
          </p:cNvCxnSpPr>
          <p:nvPr/>
        </p:nvCxnSpPr>
        <p:spPr>
          <a:xfrm rot="5400000" flipH="1" flipV="1">
            <a:off x="7201694" y="6285706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 rot="10800000">
            <a:off x="7162800" y="6019800"/>
            <a:ext cx="228600" cy="15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8001000" y="5638800"/>
            <a:ext cx="304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400" b="1" dirty="0" smtClean="0"/>
              <a:t>0</a:t>
            </a:r>
            <a:endParaRPr lang="fa-IR" sz="1200" b="1" dirty="0" smtClean="0"/>
          </a:p>
        </p:txBody>
      </p:sp>
      <p:sp>
        <p:nvSpPr>
          <p:cNvPr id="96" name="TextBox 95"/>
          <p:cNvSpPr txBox="1"/>
          <p:nvPr/>
        </p:nvSpPr>
        <p:spPr>
          <a:xfrm>
            <a:off x="8001000" y="4800600"/>
            <a:ext cx="304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400" b="1" dirty="0" smtClean="0"/>
              <a:t>0</a:t>
            </a:r>
            <a:endParaRPr lang="fa-IR" sz="1200" b="1" dirty="0" smtClean="0"/>
          </a:p>
        </p:txBody>
      </p:sp>
      <p:sp>
        <p:nvSpPr>
          <p:cNvPr id="98" name="TextBox 97"/>
          <p:cNvSpPr txBox="1"/>
          <p:nvPr/>
        </p:nvSpPr>
        <p:spPr>
          <a:xfrm>
            <a:off x="7924800" y="3962400"/>
            <a:ext cx="304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400" b="1" dirty="0" smtClean="0"/>
              <a:t>1</a:t>
            </a:r>
            <a:endParaRPr lang="fa-IR" sz="1200" b="1" dirty="0" smtClean="0"/>
          </a:p>
        </p:txBody>
      </p:sp>
      <p:sp>
        <p:nvSpPr>
          <p:cNvPr id="100" name="TextBox 99"/>
          <p:cNvSpPr txBox="1"/>
          <p:nvPr/>
        </p:nvSpPr>
        <p:spPr>
          <a:xfrm>
            <a:off x="7239000" y="5105400"/>
            <a:ext cx="304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400" b="1" dirty="0" smtClean="0"/>
              <a:t>1</a:t>
            </a:r>
            <a:endParaRPr lang="fa-IR" sz="1200" b="1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8229600" y="3429000"/>
            <a:ext cx="304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400" b="1" dirty="0" smtClean="0"/>
              <a:t>0</a:t>
            </a:r>
            <a:endParaRPr lang="fa-IR" sz="1200" b="1" dirty="0" smtClean="0"/>
          </a:p>
        </p:txBody>
      </p:sp>
      <p:sp>
        <p:nvSpPr>
          <p:cNvPr id="102" name="TextBox 101"/>
          <p:cNvSpPr txBox="1"/>
          <p:nvPr/>
        </p:nvSpPr>
        <p:spPr>
          <a:xfrm>
            <a:off x="4572000" y="5410200"/>
            <a:ext cx="38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</a:t>
            </a:r>
            <a:r>
              <a:rPr lang="en-US" sz="1200" b="1" dirty="0" smtClean="0"/>
              <a:t>4</a:t>
            </a:r>
            <a:endParaRPr lang="fa-IR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346109" y="973723"/>
            <a:ext cx="59749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1600" b="1" dirty="0" smtClean="0"/>
              <a:t>1</a:t>
            </a:r>
            <a:endParaRPr lang="fa-IR" sz="16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3642864" y="994152"/>
            <a:ext cx="5974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1600" b="1" dirty="0" smtClean="0"/>
              <a:t>0</a:t>
            </a:r>
          </a:p>
          <a:p>
            <a:pPr rtl="1"/>
            <a:endParaRPr lang="fa-IR" sz="16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95400" y="12954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66800" y="609600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شرط مراحل برداشت و دیکد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7924800" cy="3046988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R’T</a:t>
            </a:r>
            <a:r>
              <a:rPr lang="en-US" sz="2000" b="1" dirty="0" smtClean="0">
                <a:solidFill>
                  <a:srgbClr val="FF0000"/>
                </a:solidFill>
              </a:rPr>
              <a:t>0 :</a:t>
            </a:r>
            <a:r>
              <a:rPr lang="en-US" sz="2000" b="1" dirty="0" smtClean="0"/>
              <a:t>	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AR       PC 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R’T</a:t>
            </a:r>
            <a:r>
              <a:rPr lang="en-US" sz="2000" b="1" dirty="0" smtClean="0">
                <a:solidFill>
                  <a:srgbClr val="FF0000"/>
                </a:solidFill>
              </a:rPr>
              <a:t>1 :</a:t>
            </a:r>
            <a:r>
              <a:rPr lang="en-US" sz="2000" b="1" dirty="0" smtClean="0"/>
              <a:t>	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AR        M[AR] , PC       PC+1 </a:t>
            </a:r>
          </a:p>
          <a:p>
            <a:endParaRPr lang="fa-IR" sz="3200" b="1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R’T</a:t>
            </a:r>
            <a:r>
              <a:rPr lang="en-US" sz="2000" b="1" dirty="0" smtClean="0">
                <a:solidFill>
                  <a:srgbClr val="FF0000"/>
                </a:solidFill>
              </a:rPr>
              <a:t>2 :</a:t>
            </a:r>
            <a:r>
              <a:rPr lang="en-US" sz="2000" b="1" dirty="0" smtClean="0"/>
              <a:t>	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. . . D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      IR(12-14) ,AR       IR(0-11),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	 I         IR (15)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133600" y="2590800"/>
            <a:ext cx="5334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2209800" y="3581400"/>
            <a:ext cx="5334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648200" y="3581400"/>
            <a:ext cx="5334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048000" y="4572000"/>
            <a:ext cx="5334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905000" y="5029200"/>
            <a:ext cx="5334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943600" y="4572000"/>
            <a:ext cx="5334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95400" y="11430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7800" y="4572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طراحی یک کامپیوتر پایه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209800"/>
            <a:ext cx="6400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</a:rPr>
              <a:t>2-</a:t>
            </a:r>
            <a:r>
              <a:rPr lang="fa-IR" sz="2400" b="1" dirty="0" smtClean="0">
                <a:solidFill>
                  <a:srgbClr val="FF0000"/>
                </a:solidFill>
              </a:rPr>
              <a:t> ثبات ها : </a:t>
            </a:r>
          </a:p>
          <a:p>
            <a:pPr algn="l"/>
            <a:r>
              <a:rPr lang="en-US" sz="2400" b="1" dirty="0" smtClean="0"/>
              <a:t>AR, PC, DR, AC, IR, TR, INPR, OUTR</a:t>
            </a:r>
            <a:endParaRPr lang="fa-I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048000"/>
            <a:ext cx="6400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</a:rPr>
              <a:t>3-</a:t>
            </a:r>
            <a:r>
              <a:rPr lang="fa-IR" sz="2400" b="1" dirty="0" smtClean="0">
                <a:solidFill>
                  <a:srgbClr val="FF0000"/>
                </a:solidFill>
              </a:rPr>
              <a:t> فلیپ فلاپ ها</a:t>
            </a:r>
          </a:p>
          <a:p>
            <a:pPr algn="l"/>
            <a:r>
              <a:rPr lang="en-US" sz="2400" b="1" dirty="0" smtClean="0"/>
              <a:t>I, S,E, R, FGI, FGO, IEN</a:t>
            </a:r>
            <a:endParaRPr lang="fa-I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886200"/>
            <a:ext cx="6400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</a:rPr>
              <a:t>4-</a:t>
            </a:r>
            <a:r>
              <a:rPr lang="fa-IR" sz="2400" b="1" dirty="0" smtClean="0">
                <a:solidFill>
                  <a:srgbClr val="FF0000"/>
                </a:solidFill>
              </a:rPr>
              <a:t> دیکدرها </a:t>
            </a:r>
          </a:p>
          <a:p>
            <a:pPr algn="l"/>
            <a:r>
              <a:rPr lang="en-US" sz="2400" b="1" dirty="0" smtClean="0"/>
              <a:t>                                              3*8</a:t>
            </a:r>
          </a:p>
          <a:p>
            <a:pPr algn="l"/>
            <a:r>
              <a:rPr lang="en-US" sz="2400" b="1" dirty="0" smtClean="0"/>
              <a:t>T</a:t>
            </a:r>
            <a:r>
              <a:rPr lang="en-US" b="1" dirty="0" smtClean="0"/>
              <a:t>0</a:t>
            </a:r>
            <a:r>
              <a:rPr lang="en-US" sz="2400" b="1" dirty="0" smtClean="0"/>
              <a:t>-T</a:t>
            </a:r>
            <a:r>
              <a:rPr lang="en-US" b="1" dirty="0" smtClean="0"/>
              <a:t>15</a:t>
            </a:r>
            <a:r>
              <a:rPr lang="en-US" sz="2400" b="1" dirty="0" smtClean="0"/>
              <a:t>              SC </a:t>
            </a:r>
          </a:p>
          <a:p>
            <a:pPr algn="l"/>
            <a:r>
              <a:rPr lang="en-US" sz="2400" b="1" dirty="0" smtClean="0"/>
              <a:t>                                              4*16</a:t>
            </a:r>
            <a:endParaRPr lang="fa-I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5486400"/>
            <a:ext cx="6400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</a:rPr>
              <a:t>5-</a:t>
            </a:r>
            <a:r>
              <a:rPr lang="fa-IR" sz="2400" b="1" dirty="0" smtClean="0">
                <a:solidFill>
                  <a:srgbClr val="FF0000"/>
                </a:solidFill>
              </a:rPr>
              <a:t> گذرگاه مشترک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5943600"/>
            <a:ext cx="6400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</a:rPr>
              <a:t>6-</a:t>
            </a:r>
            <a:r>
              <a:rPr lang="fa-IR" sz="2400" b="1" dirty="0" smtClean="0">
                <a:solidFill>
                  <a:srgbClr val="FF0000"/>
                </a:solidFill>
              </a:rPr>
              <a:t> مدارکنترل گیتی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1371600"/>
            <a:ext cx="6400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</a:rPr>
              <a:t>1-</a:t>
            </a:r>
            <a:r>
              <a:rPr lang="fa-IR" sz="2400" b="1" dirty="0" smtClean="0">
                <a:solidFill>
                  <a:srgbClr val="FF0000"/>
                </a:solidFill>
              </a:rPr>
              <a:t> حافظه:</a:t>
            </a:r>
          </a:p>
          <a:p>
            <a:pPr algn="l"/>
            <a:r>
              <a:rPr lang="en-US" sz="2400" b="1" dirty="0" smtClean="0"/>
              <a:t>4096 * 16</a:t>
            </a:r>
            <a:endParaRPr lang="fa-IR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581400" y="45720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81400" y="49530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286000" y="4876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95400" y="11430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7800" y="457200"/>
            <a:ext cx="6324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خروجی های مدار کنترل منطقی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7696200" cy="4832092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66"/>
                </a:solidFill>
              </a:rPr>
              <a:t>1-</a:t>
            </a:r>
            <a:r>
              <a:rPr lang="fa-IR" sz="3200" b="1" dirty="0" smtClean="0"/>
              <a:t> </a:t>
            </a:r>
            <a:r>
              <a:rPr lang="fa-IR" sz="3200" b="1" dirty="0" smtClean="0">
                <a:solidFill>
                  <a:srgbClr val="CC0099"/>
                </a:solidFill>
              </a:rPr>
              <a:t>سیگنال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fa-IR" sz="3200" b="1" dirty="0" smtClean="0">
                <a:solidFill>
                  <a:srgbClr val="CC0099"/>
                </a:solidFill>
              </a:rPr>
              <a:t>های کنترل ورودی 9 عدد ثابت</a:t>
            </a:r>
            <a:endParaRPr lang="en-US" sz="3200" b="1" dirty="0" smtClean="0">
              <a:solidFill>
                <a:srgbClr val="CC0099"/>
              </a:solidFill>
            </a:endParaRPr>
          </a:p>
          <a:p>
            <a:pPr algn="just" rtl="1"/>
            <a:endParaRPr lang="fa-IR" b="1" dirty="0" smtClean="0"/>
          </a:p>
          <a:p>
            <a:pPr algn="just" rtl="1"/>
            <a:r>
              <a:rPr lang="fa-IR" sz="3200" b="1" dirty="0" smtClean="0">
                <a:solidFill>
                  <a:srgbClr val="FF0066"/>
                </a:solidFill>
              </a:rPr>
              <a:t>2-</a:t>
            </a:r>
            <a:r>
              <a:rPr lang="fa-IR" sz="3200" b="1" dirty="0" smtClean="0"/>
              <a:t> </a:t>
            </a:r>
            <a:r>
              <a:rPr lang="fa-IR" sz="3200" b="1" dirty="0" smtClean="0">
                <a:solidFill>
                  <a:srgbClr val="CC0099"/>
                </a:solidFill>
              </a:rPr>
              <a:t>سیگنال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fa-IR" sz="3200" b="1" dirty="0" smtClean="0">
                <a:solidFill>
                  <a:srgbClr val="CC0099"/>
                </a:solidFill>
              </a:rPr>
              <a:t>های کنترل ورودی های خواندن و نوشتن</a:t>
            </a:r>
            <a:endParaRPr lang="en-US" sz="3200" b="1" dirty="0" smtClean="0">
              <a:solidFill>
                <a:srgbClr val="CC0099"/>
              </a:solidFill>
            </a:endParaRPr>
          </a:p>
          <a:p>
            <a:pPr algn="just" rtl="1"/>
            <a:endParaRPr lang="fa-IR" b="1" dirty="0" smtClean="0"/>
          </a:p>
          <a:p>
            <a:pPr algn="just" rtl="1"/>
            <a:r>
              <a:rPr lang="fa-IR" sz="3200" b="1" dirty="0" smtClean="0">
                <a:solidFill>
                  <a:srgbClr val="FF0066"/>
                </a:solidFill>
              </a:rPr>
              <a:t>3-</a:t>
            </a:r>
            <a:r>
              <a:rPr lang="fa-IR" sz="3200" b="1" dirty="0" smtClean="0"/>
              <a:t> </a:t>
            </a:r>
            <a:r>
              <a:rPr lang="fa-IR" sz="3200" b="1" dirty="0" smtClean="0">
                <a:solidFill>
                  <a:srgbClr val="CC0099"/>
                </a:solidFill>
              </a:rPr>
              <a:t>سیگنال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fa-IR" sz="3200" b="1" dirty="0" smtClean="0">
                <a:solidFill>
                  <a:srgbClr val="CC0099"/>
                </a:solidFill>
              </a:rPr>
              <a:t>های نشاندن، پاک کردن و مکمل سازی </a:t>
            </a:r>
            <a:r>
              <a:rPr lang="en-US" sz="3200" b="1" dirty="0" smtClean="0">
                <a:solidFill>
                  <a:srgbClr val="CC0099"/>
                </a:solidFill>
              </a:rPr>
              <a:t>            </a:t>
            </a:r>
            <a:r>
              <a:rPr lang="fa-IR" sz="3200" b="1" dirty="0" smtClean="0">
                <a:solidFill>
                  <a:srgbClr val="CC0099"/>
                </a:solidFill>
              </a:rPr>
              <a:t>فلیپ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fa-IR" sz="3200" b="1" dirty="0" smtClean="0">
                <a:solidFill>
                  <a:srgbClr val="CC0099"/>
                </a:solidFill>
              </a:rPr>
              <a:t>فلاپ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fa-IR" sz="3200" b="1" dirty="0" smtClean="0">
                <a:solidFill>
                  <a:srgbClr val="CC0099"/>
                </a:solidFill>
              </a:rPr>
              <a:t>ها</a:t>
            </a:r>
            <a:endParaRPr lang="en-US" sz="3200" b="1" dirty="0" smtClean="0">
              <a:solidFill>
                <a:srgbClr val="CC0099"/>
              </a:solidFill>
            </a:endParaRPr>
          </a:p>
          <a:p>
            <a:pPr algn="just" rtl="1"/>
            <a:endParaRPr lang="fa-IR" b="1" dirty="0" smtClean="0">
              <a:solidFill>
                <a:srgbClr val="CC0099"/>
              </a:solidFill>
            </a:endParaRPr>
          </a:p>
          <a:p>
            <a:pPr algn="just" rtl="1"/>
            <a:r>
              <a:rPr lang="fa-IR" sz="3200" b="1" dirty="0" smtClean="0">
                <a:solidFill>
                  <a:srgbClr val="FF0066"/>
                </a:solidFill>
              </a:rPr>
              <a:t>4-</a:t>
            </a:r>
            <a:r>
              <a:rPr lang="fa-IR" sz="3200" b="1" dirty="0" smtClean="0">
                <a:solidFill>
                  <a:srgbClr val="CC0099"/>
                </a:solidFill>
              </a:rPr>
              <a:t> سیگنال های</a:t>
            </a:r>
            <a:r>
              <a:rPr lang="en-US" sz="3200" b="1" dirty="0" smtClean="0">
                <a:solidFill>
                  <a:srgbClr val="CC0099"/>
                </a:solidFill>
              </a:rPr>
              <a:t>S</a:t>
            </a:r>
            <a:r>
              <a:rPr lang="en-US" sz="2400" b="1" dirty="0" smtClean="0">
                <a:solidFill>
                  <a:srgbClr val="CC0099"/>
                </a:solidFill>
              </a:rPr>
              <a:t>2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fa-IR" sz="3200" b="1" dirty="0" smtClean="0">
                <a:solidFill>
                  <a:srgbClr val="CC0099"/>
                </a:solidFill>
              </a:rPr>
              <a:t>، </a:t>
            </a:r>
            <a:r>
              <a:rPr lang="en-US" sz="3200" b="1" dirty="0" smtClean="0">
                <a:solidFill>
                  <a:srgbClr val="CC0099"/>
                </a:solidFill>
              </a:rPr>
              <a:t>S</a:t>
            </a:r>
            <a:r>
              <a:rPr lang="en-US" sz="2400" b="1" dirty="0" smtClean="0">
                <a:solidFill>
                  <a:srgbClr val="CC0099"/>
                </a:solidFill>
              </a:rPr>
              <a:t>1</a:t>
            </a:r>
            <a:r>
              <a:rPr lang="fa-IR" sz="3200" b="1" dirty="0" smtClean="0">
                <a:solidFill>
                  <a:srgbClr val="CC0099"/>
                </a:solidFill>
              </a:rPr>
              <a:t>، </a:t>
            </a:r>
            <a:r>
              <a:rPr lang="en-US" sz="3200" b="1" dirty="0" smtClean="0">
                <a:solidFill>
                  <a:srgbClr val="CC0099"/>
                </a:solidFill>
              </a:rPr>
              <a:t>S</a:t>
            </a:r>
            <a:r>
              <a:rPr lang="en-US" sz="2400" b="1" dirty="0" smtClean="0">
                <a:solidFill>
                  <a:srgbClr val="CC0099"/>
                </a:solidFill>
              </a:rPr>
              <a:t>0</a:t>
            </a:r>
            <a:r>
              <a:rPr lang="fa-IR" sz="3200" b="1" dirty="0" smtClean="0">
                <a:solidFill>
                  <a:srgbClr val="CC0099"/>
                </a:solidFill>
              </a:rPr>
              <a:t> برای انتخاب ثبات </a:t>
            </a:r>
            <a:r>
              <a:rPr lang="en-US" sz="3200" b="1" dirty="0" smtClean="0">
                <a:solidFill>
                  <a:srgbClr val="CC0099"/>
                </a:solidFill>
              </a:rPr>
              <a:t>                   </a:t>
            </a:r>
            <a:r>
              <a:rPr lang="fa-IR" sz="3200" b="1" dirty="0" smtClean="0">
                <a:solidFill>
                  <a:srgbClr val="CC0099"/>
                </a:solidFill>
              </a:rPr>
              <a:t>برای گذرگاه</a:t>
            </a:r>
            <a:endParaRPr lang="en-US" sz="3200" b="1" dirty="0" smtClean="0">
              <a:solidFill>
                <a:srgbClr val="CC0099"/>
              </a:solidFill>
            </a:endParaRPr>
          </a:p>
          <a:p>
            <a:pPr algn="just" rtl="1"/>
            <a:endParaRPr lang="fa-IR" b="1" dirty="0" smtClean="0">
              <a:solidFill>
                <a:srgbClr val="CC0099"/>
              </a:solidFill>
            </a:endParaRPr>
          </a:p>
          <a:p>
            <a:pPr algn="just" rtl="1"/>
            <a:r>
              <a:rPr lang="fa-IR" sz="3200" b="1" dirty="0" smtClean="0">
                <a:solidFill>
                  <a:srgbClr val="FF0066"/>
                </a:solidFill>
              </a:rPr>
              <a:t>5-</a:t>
            </a:r>
            <a:r>
              <a:rPr lang="fa-IR" sz="3200" b="1" dirty="0" smtClean="0">
                <a:solidFill>
                  <a:srgbClr val="CC0099"/>
                </a:solidFill>
              </a:rPr>
              <a:t> سیگنال های کنترل مدار منطقی جمع کننده </a:t>
            </a:r>
            <a:r>
              <a:rPr lang="en-US" sz="3200" b="1" dirty="0" smtClean="0">
                <a:solidFill>
                  <a:srgbClr val="CC0099"/>
                </a:solidFill>
              </a:rPr>
              <a:t>AC</a:t>
            </a:r>
            <a:endParaRPr lang="en-US" sz="32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47800" y="1143000"/>
            <a:ext cx="64770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8600" y="457200"/>
            <a:ext cx="8458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مدار کنترل گیتی پایه های </a:t>
            </a:r>
            <a:r>
              <a:rPr lang="en-US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 read </a:t>
            </a:r>
            <a:r>
              <a:rPr lang="fa-IR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و </a:t>
            </a:r>
            <a:r>
              <a:rPr lang="en-US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 write </a:t>
            </a:r>
            <a:r>
              <a:rPr lang="fa-IR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حافظه</a:t>
            </a:r>
            <a:endParaRPr lang="en-US" sz="28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371600"/>
          <a:ext cx="6553200" cy="4968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5325698"/>
                <a:gridCol w="1227502"/>
              </a:tblGrid>
              <a:tr h="3962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ریز عمل</a:t>
                      </a:r>
                      <a:endParaRPr lang="fa-I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smtClean="0"/>
                        <a:t>پایه حافظه</a:t>
                      </a:r>
                      <a:endParaRPr lang="fa-I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R’T</a:t>
                      </a:r>
                      <a:r>
                        <a:rPr lang="en-US" sz="1800" b="1" dirty="0" smtClean="0"/>
                        <a:t>1</a:t>
                      </a:r>
                      <a:r>
                        <a:rPr lang="en-US" sz="2400" b="1" dirty="0" smtClean="0"/>
                        <a:t>: IR                      M[AR]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</a:t>
                      </a:r>
                      <a:r>
                        <a:rPr lang="en-US" sz="1800" b="1" dirty="0" smtClean="0"/>
                        <a:t>7</a:t>
                      </a:r>
                      <a:r>
                        <a:rPr lang="en-US" sz="2400" b="1" dirty="0" smtClean="0"/>
                        <a:t>’IT</a:t>
                      </a:r>
                      <a:r>
                        <a:rPr lang="en-US" sz="1800" b="1" dirty="0" smtClean="0"/>
                        <a:t>3</a:t>
                      </a:r>
                      <a:r>
                        <a:rPr lang="en-US" sz="2400" b="1" dirty="0" smtClean="0"/>
                        <a:t>: AR                 M[AR]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R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RT</a:t>
                      </a:r>
                      <a:r>
                        <a:rPr lang="en-US" sz="1800" b="1" dirty="0" smtClean="0"/>
                        <a:t>1</a:t>
                      </a:r>
                      <a:r>
                        <a:rPr lang="en-US" sz="2400" b="1" dirty="0" smtClean="0"/>
                        <a:t>:M[AR]                TR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W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D</a:t>
                      </a:r>
                      <a:r>
                        <a:rPr lang="en-US" sz="1800" b="1" dirty="0" smtClean="0"/>
                        <a:t>0</a:t>
                      </a:r>
                      <a:r>
                        <a:rPr lang="en-US" sz="2400" b="1" dirty="0" smtClean="0"/>
                        <a:t>T</a:t>
                      </a:r>
                      <a:r>
                        <a:rPr lang="en-US" sz="1800" b="1" dirty="0" smtClean="0"/>
                        <a:t>4</a:t>
                      </a:r>
                      <a:r>
                        <a:rPr lang="en-US" sz="2400" b="1" dirty="0" smtClean="0"/>
                        <a:t>: DR                   M[AR]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R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</a:t>
                      </a:r>
                      <a:r>
                        <a:rPr lang="en-US" sz="1800" b="1" dirty="0" smtClean="0"/>
                        <a:t>1</a:t>
                      </a:r>
                      <a:r>
                        <a:rPr lang="en-US" sz="2400" b="1" dirty="0" smtClean="0"/>
                        <a:t>T</a:t>
                      </a:r>
                      <a:r>
                        <a:rPr lang="en-US" sz="1800" b="1" dirty="0" smtClean="0"/>
                        <a:t>4</a:t>
                      </a:r>
                      <a:r>
                        <a:rPr lang="en-US" sz="2400" b="1" dirty="0" smtClean="0"/>
                        <a:t>: DR                   M[AR]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R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</a:t>
                      </a:r>
                      <a:r>
                        <a:rPr lang="en-US" sz="1800" b="1" dirty="0" smtClean="0"/>
                        <a:t>2</a:t>
                      </a:r>
                      <a:r>
                        <a:rPr lang="en-US" sz="2400" b="1" dirty="0" smtClean="0"/>
                        <a:t>T</a:t>
                      </a:r>
                      <a:r>
                        <a:rPr lang="en-US" sz="1800" b="1" dirty="0" smtClean="0"/>
                        <a:t>4</a:t>
                      </a:r>
                      <a:r>
                        <a:rPr lang="en-US" sz="2400" b="1" dirty="0" smtClean="0"/>
                        <a:t>: DR                   M[AR]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R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</a:t>
                      </a:r>
                      <a:r>
                        <a:rPr lang="en-US" sz="1800" b="1" dirty="0" smtClean="0"/>
                        <a:t>3</a:t>
                      </a:r>
                      <a:r>
                        <a:rPr lang="en-US" sz="2400" b="1" dirty="0" smtClean="0"/>
                        <a:t>T</a:t>
                      </a:r>
                      <a:r>
                        <a:rPr lang="en-US" sz="1800" b="1" dirty="0" smtClean="0"/>
                        <a:t>4</a:t>
                      </a:r>
                      <a:r>
                        <a:rPr lang="en-US" sz="2400" b="1" dirty="0" smtClean="0"/>
                        <a:t>:M[AR]              AC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W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</a:t>
                      </a:r>
                      <a:r>
                        <a:rPr lang="en-US" sz="1800" b="1" dirty="0" smtClean="0"/>
                        <a:t>5</a:t>
                      </a:r>
                      <a:r>
                        <a:rPr lang="en-US" sz="2400" b="1" dirty="0" smtClean="0"/>
                        <a:t>T</a:t>
                      </a:r>
                      <a:r>
                        <a:rPr lang="en-US" sz="1800" b="1" dirty="0" smtClean="0"/>
                        <a:t>4</a:t>
                      </a:r>
                      <a:r>
                        <a:rPr lang="en-US" sz="2400" b="1" dirty="0" smtClean="0"/>
                        <a:t>:M[AR]              PC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W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</a:t>
                      </a:r>
                      <a:r>
                        <a:rPr lang="en-US" sz="1800" b="1" dirty="0" smtClean="0"/>
                        <a:t>6</a:t>
                      </a:r>
                      <a:r>
                        <a:rPr lang="en-US" sz="2400" b="1" dirty="0" smtClean="0"/>
                        <a:t>T</a:t>
                      </a:r>
                      <a:r>
                        <a:rPr lang="en-US" sz="1800" b="1" dirty="0" smtClean="0"/>
                        <a:t>4</a:t>
                      </a:r>
                      <a:r>
                        <a:rPr lang="en-US" sz="2400" b="1" dirty="0" smtClean="0"/>
                        <a:t>: DR                   M[AR]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R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</a:t>
                      </a:r>
                      <a:r>
                        <a:rPr lang="en-US" sz="1800" b="1" dirty="0" smtClean="0"/>
                        <a:t>6</a:t>
                      </a:r>
                      <a:r>
                        <a:rPr lang="en-US" sz="2400" b="1" dirty="0" smtClean="0"/>
                        <a:t>T</a:t>
                      </a:r>
                      <a:r>
                        <a:rPr lang="en-US" sz="1800" b="1" dirty="0" smtClean="0"/>
                        <a:t>6</a:t>
                      </a:r>
                      <a:r>
                        <a:rPr lang="en-US" sz="2400" b="1" dirty="0" smtClean="0"/>
                        <a:t>:M[AR]              DR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W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0800000">
            <a:off x="4267200" y="1981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4267200" y="2438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4267200" y="2895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267200" y="3352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267200" y="3810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4267200" y="4267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267200" y="4724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267200" y="5181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267200" y="5638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267200" y="6096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371600" y="12192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24000" y="12954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در نتیجه: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57200"/>
            <a:ext cx="8458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مدار کنترل گیتی پایه های </a:t>
            </a:r>
            <a:r>
              <a:rPr lang="en-US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 read </a:t>
            </a:r>
            <a:r>
              <a:rPr lang="fa-IR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و </a:t>
            </a:r>
            <a:r>
              <a:rPr lang="en-US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 write </a:t>
            </a:r>
            <a:r>
              <a:rPr lang="fa-IR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حافظه</a:t>
            </a:r>
            <a:endParaRPr lang="en-US" sz="28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971800"/>
            <a:ext cx="6858000" cy="584775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R= </a:t>
            </a:r>
            <a:r>
              <a:rPr lang="en-US" sz="3200" b="1" dirty="0" smtClean="0"/>
              <a:t>R’T</a:t>
            </a:r>
            <a:r>
              <a:rPr lang="en-US" sz="2400" b="1" dirty="0" smtClean="0"/>
              <a:t>1</a:t>
            </a:r>
            <a:r>
              <a:rPr lang="en-US" sz="3200" b="1" dirty="0" smtClean="0"/>
              <a:t> + D</a:t>
            </a:r>
            <a:r>
              <a:rPr lang="en-US" sz="2400" b="1" dirty="0" smtClean="0"/>
              <a:t>7</a:t>
            </a:r>
            <a:r>
              <a:rPr lang="en-US" sz="3200" b="1" dirty="0" smtClean="0"/>
              <a:t>’ IT</a:t>
            </a:r>
            <a:r>
              <a:rPr lang="en-US" sz="2400" b="1" dirty="0" smtClean="0"/>
              <a:t>3</a:t>
            </a:r>
            <a:r>
              <a:rPr lang="en-US" sz="3200" b="1" dirty="0" smtClean="0"/>
              <a:t> + T</a:t>
            </a:r>
            <a:r>
              <a:rPr lang="en-US" sz="2400" b="1" dirty="0" smtClean="0"/>
              <a:t>4</a:t>
            </a:r>
            <a:r>
              <a:rPr lang="en-US" sz="3200" b="1" dirty="0" smtClean="0"/>
              <a:t> (D</a:t>
            </a:r>
            <a:r>
              <a:rPr lang="en-US" sz="2400" b="1" dirty="0" smtClean="0"/>
              <a:t>0</a:t>
            </a:r>
            <a:r>
              <a:rPr lang="en-US" sz="3200" b="1" dirty="0" smtClean="0"/>
              <a:t> + D</a:t>
            </a:r>
            <a:r>
              <a:rPr lang="en-US" sz="2400" b="1" dirty="0" smtClean="0"/>
              <a:t>1</a:t>
            </a:r>
            <a:r>
              <a:rPr lang="en-US" sz="3200" b="1" dirty="0" smtClean="0"/>
              <a:t> + D</a:t>
            </a:r>
            <a:r>
              <a:rPr lang="en-US" sz="2400" b="1" dirty="0" smtClean="0"/>
              <a:t>2</a:t>
            </a:r>
            <a:r>
              <a:rPr lang="en-US" sz="3200" b="1" dirty="0" smtClean="0"/>
              <a:t> +D</a:t>
            </a:r>
            <a:r>
              <a:rPr lang="en-US" sz="2400" b="1" dirty="0" smtClean="0"/>
              <a:t>3</a:t>
            </a:r>
            <a:r>
              <a:rPr lang="en-US" sz="3200" b="1" dirty="0" smtClean="0"/>
              <a:t>)</a:t>
            </a:r>
            <a:endParaRPr lang="fa-IR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572000"/>
            <a:ext cx="6400800" cy="584775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W= </a:t>
            </a:r>
            <a:r>
              <a:rPr lang="en-US" sz="3200" b="1" dirty="0" smtClean="0"/>
              <a:t>RT</a:t>
            </a:r>
            <a:r>
              <a:rPr lang="en-US" sz="2400" b="1" dirty="0" smtClean="0"/>
              <a:t>1</a:t>
            </a:r>
            <a:r>
              <a:rPr lang="en-US" sz="3200" b="1" dirty="0" smtClean="0"/>
              <a:t> +T</a:t>
            </a:r>
            <a:r>
              <a:rPr lang="en-US" sz="2400" b="1" dirty="0" smtClean="0"/>
              <a:t>4</a:t>
            </a:r>
            <a:r>
              <a:rPr lang="en-US" sz="3200" b="1" dirty="0" smtClean="0"/>
              <a:t>(D</a:t>
            </a:r>
            <a:r>
              <a:rPr lang="en-US" sz="2400" b="1" dirty="0" smtClean="0"/>
              <a:t>3</a:t>
            </a:r>
            <a:r>
              <a:rPr lang="en-US" sz="3200" b="1" dirty="0" smtClean="0"/>
              <a:t>+D</a:t>
            </a:r>
            <a:r>
              <a:rPr lang="en-US" sz="2400" b="1" dirty="0" smtClean="0"/>
              <a:t>5</a:t>
            </a:r>
            <a:r>
              <a:rPr lang="en-US" sz="3200" b="1" dirty="0" smtClean="0"/>
              <a:t>)+D</a:t>
            </a:r>
            <a:r>
              <a:rPr lang="en-US" sz="2400" b="1" dirty="0" smtClean="0"/>
              <a:t>6</a:t>
            </a:r>
            <a:r>
              <a:rPr lang="en-US" sz="3200" b="1" dirty="0" smtClean="0"/>
              <a:t>T</a:t>
            </a:r>
            <a:r>
              <a:rPr lang="en-US" sz="2400" b="1" dirty="0" smtClean="0"/>
              <a:t>6</a:t>
            </a:r>
            <a:endParaRPr lang="fa-IR" sz="32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371600" y="11430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8600" y="457200"/>
            <a:ext cx="8458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مدار کنترل گیتی پایه های </a:t>
            </a:r>
            <a:r>
              <a:rPr lang="en-US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 read </a:t>
            </a:r>
            <a:r>
              <a:rPr lang="fa-IR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و </a:t>
            </a:r>
            <a:r>
              <a:rPr lang="en-US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 write </a:t>
            </a:r>
            <a:r>
              <a:rPr lang="fa-IR" sz="28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حافظه</a:t>
            </a:r>
            <a:endParaRPr lang="en-US" sz="28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838200" y="1371600"/>
            <a:ext cx="7467600" cy="5029200"/>
            <a:chOff x="762000" y="1371600"/>
            <a:chExt cx="7467600" cy="5029200"/>
          </a:xfrm>
        </p:grpSpPr>
        <p:sp>
          <p:nvSpPr>
            <p:cNvPr id="69" name="Rectangle 68"/>
            <p:cNvSpPr/>
            <p:nvPr/>
          </p:nvSpPr>
          <p:spPr>
            <a:xfrm>
              <a:off x="762000" y="1371600"/>
              <a:ext cx="7467600" cy="5029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248400" y="1524000"/>
              <a:ext cx="1752600" cy="685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sz="2400" b="1" dirty="0" smtClean="0">
                  <a:solidFill>
                    <a:schemeClr val="tx2">
                      <a:lumMod val="75000"/>
                    </a:schemeClr>
                  </a:solidFill>
                </a:rPr>
                <a:t>حافظه</a:t>
              </a:r>
              <a:endParaRPr lang="fa-IR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2895600" y="2971800"/>
              <a:ext cx="1295400" cy="158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lowchart: Delay 71"/>
            <p:cNvSpPr/>
            <p:nvPr/>
          </p:nvSpPr>
          <p:spPr>
            <a:xfrm>
              <a:off x="4191000" y="2895600"/>
              <a:ext cx="533400" cy="533400"/>
            </a:xfrm>
            <a:prstGeom prst="flowChartDelay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724400" y="2438400"/>
              <a:ext cx="1524000" cy="1524000"/>
              <a:chOff x="3505200" y="2743200"/>
              <a:chExt cx="1524000" cy="1524000"/>
            </a:xfrm>
            <a:solidFill>
              <a:srgbClr val="E53F3F"/>
            </a:solidFill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3505200" y="3505200"/>
                <a:ext cx="990600" cy="1588"/>
              </a:xfrm>
              <a:prstGeom prst="lin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hape 23"/>
              <p:cNvCxnSpPr/>
              <p:nvPr/>
            </p:nvCxnSpPr>
            <p:spPr>
              <a:xfrm rot="10800000">
                <a:off x="3505200" y="2743200"/>
                <a:ext cx="914400" cy="533400"/>
              </a:xfrm>
              <a:prstGeom prst="bentConnector3">
                <a:avLst>
                  <a:gd name="adj1" fmla="val 50000"/>
                </a:avLst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hape 27"/>
              <p:cNvCxnSpPr/>
              <p:nvPr/>
            </p:nvCxnSpPr>
            <p:spPr>
              <a:xfrm rot="10800000" flipV="1">
                <a:off x="3505200" y="3810000"/>
                <a:ext cx="914400" cy="457200"/>
              </a:xfrm>
              <a:prstGeom prst="bentConnector3">
                <a:avLst>
                  <a:gd name="adj1" fmla="val 50000"/>
                </a:avLst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Moon 80"/>
              <p:cNvSpPr/>
              <p:nvPr/>
            </p:nvSpPr>
            <p:spPr>
              <a:xfrm flipH="1">
                <a:off x="4343400" y="3200400"/>
                <a:ext cx="685800" cy="685800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143000" y="2209800"/>
              <a:ext cx="3581400" cy="457200"/>
              <a:chOff x="-76200" y="2514600"/>
              <a:chExt cx="3581400" cy="4572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-76200" y="2895600"/>
                <a:ext cx="3048000" cy="158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-76200" y="2590800"/>
                <a:ext cx="3124200" cy="158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lowchart: Delay 84"/>
              <p:cNvSpPr/>
              <p:nvPr/>
            </p:nvSpPr>
            <p:spPr>
              <a:xfrm>
                <a:off x="2971800" y="2514600"/>
                <a:ext cx="533400" cy="457200"/>
              </a:xfrm>
              <a:prstGeom prst="flowChartDelay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cxnSp>
          <p:nvCxnSpPr>
            <p:cNvPr id="86" name="Shape 85"/>
            <p:cNvCxnSpPr/>
            <p:nvPr/>
          </p:nvCxnSpPr>
          <p:spPr>
            <a:xfrm flipV="1">
              <a:off x="6248400" y="2209800"/>
              <a:ext cx="304800" cy="1028700"/>
            </a:xfrm>
            <a:prstGeom prst="bentConnector2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hape 86"/>
            <p:cNvCxnSpPr>
              <a:stCxn id="131" idx="1"/>
            </p:cNvCxnSpPr>
            <p:nvPr/>
          </p:nvCxnSpPr>
          <p:spPr>
            <a:xfrm flipV="1">
              <a:off x="6400800" y="2209800"/>
              <a:ext cx="1219200" cy="3162300"/>
            </a:xfrm>
            <a:prstGeom prst="bentConnector2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3124199" y="2133601"/>
              <a:ext cx="1600201" cy="2057399"/>
              <a:chOff x="1904999" y="2438401"/>
              <a:chExt cx="1600201" cy="2057399"/>
            </a:xfrm>
          </p:grpSpPr>
          <p:sp>
            <p:nvSpPr>
              <p:cNvPr id="89" name="Flowchart: Delay 88"/>
              <p:cNvSpPr/>
              <p:nvPr/>
            </p:nvSpPr>
            <p:spPr>
              <a:xfrm>
                <a:off x="2971800" y="4038600"/>
                <a:ext cx="533400" cy="457200"/>
              </a:xfrm>
              <a:prstGeom prst="flowChartDelay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133600" y="2514601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srgbClr val="7030A0"/>
                  </a:solidFill>
                </a:endParaRPr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5400000">
                <a:off x="1866900" y="2476500"/>
                <a:ext cx="304800" cy="228601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6324600" y="19050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R</a:t>
              </a:r>
              <a:endParaRPr lang="fa-IR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590800" y="27432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sz="1200" b="1" dirty="0" smtClean="0"/>
                <a:t>3</a:t>
              </a:r>
              <a:endParaRPr lang="fa-IR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467600" y="19050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W</a:t>
              </a:r>
              <a:endParaRPr lang="fa-IR" b="1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2895600" y="3200400"/>
              <a:ext cx="1295400" cy="158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895600" y="3429000"/>
              <a:ext cx="1295400" cy="158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3505200" y="3124201"/>
              <a:ext cx="152400" cy="152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98" name="Isosceles Triangle 97"/>
            <p:cNvSpPr/>
            <p:nvPr/>
          </p:nvSpPr>
          <p:spPr>
            <a:xfrm rot="5400000">
              <a:off x="3238500" y="3086100"/>
              <a:ext cx="304800" cy="22860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514600" y="30480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sz="1200" b="1" dirty="0" smtClean="0"/>
                <a:t>7</a:t>
              </a:r>
              <a:endParaRPr lang="fa-IR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667000" y="3276600"/>
              <a:ext cx="2286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I</a:t>
              </a:r>
              <a:endParaRPr lang="fa-IR" b="1" dirty="0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3581400" y="3810000"/>
              <a:ext cx="609600" cy="158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810000" y="4114800"/>
              <a:ext cx="381000" cy="158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286000" y="3733800"/>
              <a:ext cx="838200" cy="158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286000" y="3886200"/>
              <a:ext cx="838200" cy="158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286000" y="4038600"/>
              <a:ext cx="838200" cy="158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286000" y="4191000"/>
              <a:ext cx="838200" cy="158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Moon 108"/>
            <p:cNvSpPr/>
            <p:nvPr/>
          </p:nvSpPr>
          <p:spPr>
            <a:xfrm flipH="1">
              <a:off x="3048000" y="3657600"/>
              <a:ext cx="609600" cy="609600"/>
            </a:xfrm>
            <a:prstGeom prst="moon">
              <a:avLst>
                <a:gd name="adj" fmla="val 87500"/>
              </a:avLst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28800" y="35052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sz="1200" b="1" dirty="0" smtClean="0"/>
                <a:t>0</a:t>
              </a:r>
              <a:endParaRPr lang="fa-IR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05000" y="36576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sz="1200" b="1" dirty="0" smtClean="0"/>
                <a:t>1</a:t>
              </a:r>
              <a:endParaRPr lang="fa-IR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905000" y="39624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sz="1200" b="1" dirty="0" smtClean="0"/>
                <a:t>6</a:t>
              </a:r>
              <a:endParaRPr lang="fa-IR" b="1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828800" y="38100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sz="1200" b="1" dirty="0" smtClean="0"/>
                <a:t>2</a:t>
              </a:r>
              <a:endParaRPr lang="fa-IR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81400" y="40386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sz="1200" b="1" dirty="0" smtClean="0"/>
                <a:t>4</a:t>
              </a:r>
              <a:endParaRPr lang="fa-IR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62000" y="2133600"/>
              <a:ext cx="3810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R</a:t>
              </a:r>
              <a:endParaRPr lang="fa-IR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2000" y="24384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sz="1200" b="1" dirty="0" smtClean="0"/>
                <a:t>1</a:t>
              </a:r>
              <a:endParaRPr lang="fa-IR" b="1" dirty="0"/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4876800" y="4724400"/>
              <a:ext cx="1524000" cy="1371600"/>
              <a:chOff x="3505200" y="2895600"/>
              <a:chExt cx="1524000" cy="1371600"/>
            </a:xfrm>
            <a:solidFill>
              <a:srgbClr val="E53F3F"/>
            </a:solidFill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3505200" y="3505200"/>
                <a:ext cx="990600" cy="1588"/>
              </a:xfrm>
              <a:prstGeom prst="lin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hape 23"/>
              <p:cNvCxnSpPr>
                <a:endCxn id="139" idx="3"/>
              </p:cNvCxnSpPr>
              <p:nvPr/>
            </p:nvCxnSpPr>
            <p:spPr>
              <a:xfrm rot="10800000">
                <a:off x="3505200" y="2895600"/>
                <a:ext cx="914400" cy="381000"/>
              </a:xfrm>
              <a:prstGeom prst="bentConnector3">
                <a:avLst>
                  <a:gd name="adj1" fmla="val 50000"/>
                </a:avLst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hape 27"/>
              <p:cNvCxnSpPr/>
              <p:nvPr/>
            </p:nvCxnSpPr>
            <p:spPr>
              <a:xfrm rot="10800000" flipV="1">
                <a:off x="3505200" y="3810000"/>
                <a:ext cx="914400" cy="457200"/>
              </a:xfrm>
              <a:prstGeom prst="bentConnector3">
                <a:avLst>
                  <a:gd name="adj1" fmla="val 50000"/>
                </a:avLst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Moon 130"/>
              <p:cNvSpPr/>
              <p:nvPr/>
            </p:nvSpPr>
            <p:spPr>
              <a:xfrm flipH="1">
                <a:off x="4343400" y="3200400"/>
                <a:ext cx="685800" cy="685800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139" name="Flowchart: Delay 138"/>
            <p:cNvSpPr/>
            <p:nvPr/>
          </p:nvSpPr>
          <p:spPr>
            <a:xfrm>
              <a:off x="4343400" y="4495800"/>
              <a:ext cx="533400" cy="457200"/>
            </a:xfrm>
            <a:prstGeom prst="flowChartDelay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140" name="Shape 27"/>
            <p:cNvCxnSpPr/>
            <p:nvPr/>
          </p:nvCxnSpPr>
          <p:spPr>
            <a:xfrm rot="10800000">
              <a:off x="1524000" y="2286000"/>
              <a:ext cx="2819400" cy="2286000"/>
            </a:xfrm>
            <a:prstGeom prst="bentConnector3">
              <a:avLst>
                <a:gd name="adj1" fmla="val 100343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hape 27"/>
            <p:cNvCxnSpPr/>
            <p:nvPr/>
          </p:nvCxnSpPr>
          <p:spPr>
            <a:xfrm rot="10800000">
              <a:off x="1371600" y="2590800"/>
              <a:ext cx="2971800" cy="2209800"/>
            </a:xfrm>
            <a:prstGeom prst="bentConnector3">
              <a:avLst>
                <a:gd name="adj1" fmla="val 99598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505200" y="5181600"/>
              <a:ext cx="914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810000" y="5486400"/>
              <a:ext cx="6096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3429000" y="53340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sz="1200" b="1" dirty="0" smtClean="0"/>
                <a:t>4</a:t>
              </a:r>
              <a:endParaRPr lang="fa-IR" b="1" dirty="0"/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2133600" y="5029200"/>
              <a:ext cx="9906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2133600" y="5334000"/>
              <a:ext cx="9906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Moon 147"/>
            <p:cNvSpPr/>
            <p:nvPr/>
          </p:nvSpPr>
          <p:spPr>
            <a:xfrm flipH="1">
              <a:off x="3048000" y="4953000"/>
              <a:ext cx="457200" cy="457200"/>
            </a:xfrm>
            <a:prstGeom prst="moon">
              <a:avLst>
                <a:gd name="adj" fmla="val 875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676400" y="48768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sz="1200" b="1" dirty="0" smtClean="0"/>
                <a:t>3</a:t>
              </a:r>
              <a:endParaRPr lang="fa-IR" b="1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76400" y="51816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sz="1200" b="1" dirty="0" smtClean="0"/>
                <a:t>5</a:t>
              </a:r>
              <a:endParaRPr lang="fa-IR" b="1" dirty="0"/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3505200" y="5943600"/>
              <a:ext cx="914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505200" y="6248400"/>
              <a:ext cx="914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Flowchart: Delay 154"/>
            <p:cNvSpPr/>
            <p:nvPr/>
          </p:nvSpPr>
          <p:spPr>
            <a:xfrm>
              <a:off x="4343400" y="5867400"/>
              <a:ext cx="533400" cy="457200"/>
            </a:xfrm>
            <a:prstGeom prst="flowChartDelay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048000" y="57912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sz="1200" b="1" dirty="0" smtClean="0"/>
                <a:t>6</a:t>
              </a:r>
              <a:endParaRPr lang="fa-IR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048000" y="60198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sz="1200" b="1" dirty="0" smtClean="0"/>
                <a:t>6</a:t>
              </a:r>
              <a:endParaRPr lang="fa-IR" b="1" dirty="0"/>
            </a:p>
          </p:txBody>
        </p:sp>
        <p:sp>
          <p:nvSpPr>
            <p:cNvPr id="158" name="Flowchart: Delay 157"/>
            <p:cNvSpPr/>
            <p:nvPr/>
          </p:nvSpPr>
          <p:spPr>
            <a:xfrm>
              <a:off x="4343400" y="5105400"/>
              <a:ext cx="533400" cy="457200"/>
            </a:xfrm>
            <a:prstGeom prst="flowChartDelay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371600" y="11430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800" y="457200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نمایش آدرس مستقیم و غیر مستقیم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24" name="6-Point Star 23"/>
          <p:cNvSpPr/>
          <p:nvPr/>
        </p:nvSpPr>
        <p:spPr>
          <a:xfrm rot="20679693">
            <a:off x="999486" y="1941387"/>
            <a:ext cx="3697378" cy="4021899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ب) دستور با آدرس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ADD</a:t>
            </a: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 مستقیم</a:t>
            </a:r>
            <a:endParaRPr lang="fa-I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257800" y="1295400"/>
            <a:ext cx="3124200" cy="4876801"/>
            <a:chOff x="5257800" y="1295400"/>
            <a:chExt cx="3124200" cy="4876801"/>
          </a:xfrm>
        </p:grpSpPr>
        <p:grpSp>
          <p:nvGrpSpPr>
            <p:cNvPr id="60" name="Group 59"/>
            <p:cNvGrpSpPr/>
            <p:nvPr/>
          </p:nvGrpSpPr>
          <p:grpSpPr>
            <a:xfrm>
              <a:off x="5257800" y="1295400"/>
              <a:ext cx="2870200" cy="4876801"/>
              <a:chOff x="5181596" y="1066800"/>
              <a:chExt cx="2946403" cy="4876801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" name="Flowchart: Document 5"/>
              <p:cNvSpPr/>
              <p:nvPr/>
            </p:nvSpPr>
            <p:spPr>
              <a:xfrm flipH="1">
                <a:off x="5181596" y="1752600"/>
                <a:ext cx="2946400" cy="3048000"/>
              </a:xfrm>
              <a:prstGeom prst="flowChartDocumen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6323806" y="4343400"/>
                <a:ext cx="1067594" cy="79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6603999" y="4857750"/>
                <a:ext cx="507999" cy="3048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2800" dirty="0" smtClean="0">
                    <a:solidFill>
                      <a:srgbClr val="FFFF00"/>
                    </a:solidFill>
                  </a:rPr>
                  <a:t>+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6668294" y="5371306"/>
                <a:ext cx="381000" cy="158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5638800" y="5562600"/>
                <a:ext cx="2438400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</a:rPr>
                  <a:t>AC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0" name="Shape 39"/>
              <p:cNvCxnSpPr>
                <a:stCxn id="30" idx="2"/>
                <a:endCxn id="26" idx="2"/>
              </p:cNvCxnSpPr>
              <p:nvPr/>
            </p:nvCxnSpPr>
            <p:spPr>
              <a:xfrm rot="5400000" flipH="1">
                <a:off x="6264275" y="5349875"/>
                <a:ext cx="933450" cy="254001"/>
              </a:xfrm>
              <a:prstGeom prst="bentConnector4">
                <a:avLst>
                  <a:gd name="adj1" fmla="val -18367"/>
                  <a:gd name="adj2" fmla="val 599997"/>
                </a:avLst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>
                <a:off x="5181598" y="1714500"/>
                <a:ext cx="2946401" cy="2114551"/>
                <a:chOff x="5181598" y="1639094"/>
                <a:chExt cx="2946401" cy="2114551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5181599" y="3753644"/>
                  <a:ext cx="2946400" cy="1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5423693" y="1905000"/>
                  <a:ext cx="533400" cy="1588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6668294" y="1943100"/>
                  <a:ext cx="533400" cy="1588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6" idx="3"/>
                  <a:endCxn id="6" idx="1"/>
                </p:cNvCxnSpPr>
                <p:nvPr/>
              </p:nvCxnSpPr>
              <p:spPr>
                <a:xfrm rot="10800000" flipH="1">
                  <a:off x="5181598" y="3201194"/>
                  <a:ext cx="2946400" cy="1191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181599" y="2210594"/>
                  <a:ext cx="2946400" cy="1191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Rectangle 52"/>
              <p:cNvSpPr/>
              <p:nvPr/>
            </p:nvSpPr>
            <p:spPr>
              <a:xfrm>
                <a:off x="5259819" y="17526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0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0</a:t>
                </a:r>
                <a:endParaRPr lang="en-US" sz="28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885604" y="1752600"/>
                <a:ext cx="854721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0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ADD</a:t>
                </a:r>
                <a:endParaRPr lang="en-US" sz="28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058950" y="1752600"/>
                <a:ext cx="877163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200" b="1" cap="none" spc="0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500</a:t>
                </a:r>
                <a:endParaRPr lang="en-US" sz="32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76719" y="3276600"/>
                <a:ext cx="111280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fa-IR" sz="3200" b="1" cap="none" spc="0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عملوند</a:t>
                </a:r>
                <a:endParaRPr lang="en-US" sz="32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354942" y="1066800"/>
                <a:ext cx="646331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fa-IR" b="1" cap="none" spc="0" dirty="0" smtClean="0">
                    <a:ln w="11430"/>
                    <a:effectLst/>
                  </a:rPr>
                  <a:t>حافظه</a:t>
                </a:r>
                <a:endParaRPr lang="en-US" b="1" cap="none" spc="0" dirty="0">
                  <a:ln w="11430"/>
                  <a:effectLst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334000" y="1600200"/>
              <a:ext cx="30480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/>
                <a:t>0        001                 010100000000</a:t>
              </a:r>
              <a:endParaRPr lang="fa-IR" sz="1600" b="1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752600" y="1295400"/>
            <a:ext cx="5638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7200" y="609600"/>
            <a:ext cx="807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پایه های کنترل ثبات </a:t>
            </a:r>
            <a:r>
              <a:rPr lang="en-US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AR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752600"/>
          <a:ext cx="6858000" cy="417576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5394278"/>
                <a:gridCol w="1463722"/>
              </a:tblGrid>
              <a:tr h="3962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/>
                        <a:t>ریز عمل</a:t>
                      </a:r>
                      <a:endParaRPr lang="fa-I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02B"/>
                          </a:solidFill>
                        </a:rPr>
                        <a:t>R’T</a:t>
                      </a:r>
                      <a:r>
                        <a:rPr lang="en-US" sz="1800" b="1" dirty="0" smtClean="0">
                          <a:solidFill>
                            <a:srgbClr val="00602B"/>
                          </a:solidFill>
                        </a:rPr>
                        <a:t>0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</a:rPr>
                        <a:t>:</a:t>
                      </a:r>
                      <a:r>
                        <a:rPr lang="en-US" sz="2400" b="1" dirty="0" smtClean="0"/>
                        <a:t> AR                    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L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02B"/>
                          </a:solidFill>
                        </a:rPr>
                        <a:t>R’T</a:t>
                      </a:r>
                      <a:r>
                        <a:rPr lang="en-US" sz="1800" b="1" dirty="0" smtClean="0">
                          <a:solidFill>
                            <a:srgbClr val="00602B"/>
                          </a:solidFill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</a:rPr>
                        <a:t>: </a:t>
                      </a:r>
                      <a:r>
                        <a:rPr lang="en-US" sz="2400" b="1" dirty="0" smtClean="0"/>
                        <a:t>AR                    IR(0-11),I</a:t>
                      </a:r>
                      <a:r>
                        <a:rPr lang="en-US" sz="2400" b="1" baseline="0" dirty="0" smtClean="0"/>
                        <a:t>           IR(15)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L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02B"/>
                          </a:solidFill>
                        </a:rPr>
                        <a:t>D’</a:t>
                      </a:r>
                      <a:r>
                        <a:rPr lang="en-US" sz="1800" b="1" dirty="0" smtClean="0">
                          <a:solidFill>
                            <a:srgbClr val="00602B"/>
                          </a:solidFill>
                        </a:rPr>
                        <a:t>7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</a:rPr>
                        <a:t>IT</a:t>
                      </a:r>
                      <a:r>
                        <a:rPr lang="en-US" sz="1800" b="1" dirty="0" smtClean="0">
                          <a:solidFill>
                            <a:srgbClr val="00602B"/>
                          </a:solidFill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</a:rPr>
                        <a:t>: </a:t>
                      </a:r>
                      <a:r>
                        <a:rPr lang="en-US" sz="2400" b="1" dirty="0" smtClean="0"/>
                        <a:t>AR                M[AR]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L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>
                          <a:solidFill>
                            <a:srgbClr val="00602B"/>
                          </a:solidFill>
                        </a:rPr>
                        <a:t>RT</a:t>
                      </a:r>
                      <a:r>
                        <a:rPr lang="en-US" sz="1800" b="1" dirty="0" smtClean="0">
                          <a:solidFill>
                            <a:srgbClr val="00602B"/>
                          </a:solidFill>
                        </a:rPr>
                        <a:t>0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</a:rPr>
                        <a:t>: </a:t>
                      </a:r>
                      <a:r>
                        <a:rPr lang="en-US" sz="2400" b="1" dirty="0" smtClean="0"/>
                        <a:t>AR                     0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CLR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02B"/>
                          </a:solidFill>
                        </a:rPr>
                        <a:t>D</a:t>
                      </a:r>
                      <a:r>
                        <a:rPr lang="en-US" sz="1800" b="1" dirty="0" smtClean="0">
                          <a:solidFill>
                            <a:srgbClr val="00602B"/>
                          </a:solidFill>
                        </a:rPr>
                        <a:t>5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</a:rPr>
                        <a:t>T</a:t>
                      </a:r>
                      <a:r>
                        <a:rPr lang="en-US" sz="1800" b="1" dirty="0" smtClean="0">
                          <a:solidFill>
                            <a:srgbClr val="00602B"/>
                          </a:solidFill>
                        </a:rPr>
                        <a:t>4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</a:rPr>
                        <a:t>: </a:t>
                      </a:r>
                      <a:r>
                        <a:rPr lang="en-US" sz="2400" b="1" dirty="0" smtClean="0"/>
                        <a:t>AR                   AR + 1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INC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R’T</a:t>
                      </a:r>
                      <a:r>
                        <a:rPr lang="en-US" sz="1800" b="1" dirty="0" smtClean="0"/>
                        <a:t>0 + </a:t>
                      </a:r>
                      <a:r>
                        <a:rPr lang="en-US" sz="2400" b="1" dirty="0" smtClean="0"/>
                        <a:t>R’T</a:t>
                      </a:r>
                      <a:r>
                        <a:rPr lang="en-US" sz="1800" b="1" dirty="0" smtClean="0"/>
                        <a:t>2</a:t>
                      </a:r>
                      <a:r>
                        <a:rPr lang="en-US" sz="1800" b="1" baseline="0" dirty="0" smtClean="0"/>
                        <a:t> + </a:t>
                      </a:r>
                      <a:r>
                        <a:rPr lang="en-US" sz="2400" b="1" dirty="0" smtClean="0"/>
                        <a:t>D’</a:t>
                      </a:r>
                      <a:r>
                        <a:rPr lang="en-US" sz="1800" b="1" dirty="0" smtClean="0"/>
                        <a:t>7</a:t>
                      </a:r>
                      <a:r>
                        <a:rPr lang="en-US" sz="2400" b="1" dirty="0" smtClean="0"/>
                        <a:t>IT</a:t>
                      </a:r>
                      <a:r>
                        <a:rPr lang="en-US" sz="1800" b="1" dirty="0" smtClean="0"/>
                        <a:t>3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/>
                        <a:t>LD(AR)=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RT</a:t>
                      </a:r>
                      <a:r>
                        <a:rPr lang="en-US" sz="1800" b="1" dirty="0" smtClean="0"/>
                        <a:t>0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/>
                        <a:t>CLR(AR)=</a:t>
                      </a:r>
                      <a:endParaRPr lang="fa-I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D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</a:t>
                      </a:r>
                      <a:r>
                        <a:rPr lang="en-US" sz="1800" b="1" dirty="0" smtClean="0"/>
                        <a:t>5</a:t>
                      </a:r>
                      <a:r>
                        <a:rPr lang="en-US" sz="2400" b="1" dirty="0" smtClean="0"/>
                        <a:t>T</a:t>
                      </a:r>
                      <a:r>
                        <a:rPr lang="en-US" sz="1800" b="1" dirty="0" smtClean="0"/>
                        <a:t>4</a:t>
                      </a:r>
                      <a:endParaRPr lang="fa-I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/>
                        <a:t>INC(AR)=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E8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10800000">
            <a:off x="4191000" y="2514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4191000" y="2971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4191000" y="3429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4191000" y="3886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4191000" y="4343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400800" y="2971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752600" y="1371600"/>
            <a:ext cx="5638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7200" y="685800"/>
            <a:ext cx="807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گیت های کنترل </a:t>
            </a:r>
            <a:r>
              <a:rPr lang="en-US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AR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685800" y="1600200"/>
            <a:ext cx="7772400" cy="4724400"/>
            <a:chOff x="609600" y="1600200"/>
            <a:chExt cx="7772400" cy="472440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57" name="Rectangle 56"/>
            <p:cNvSpPr/>
            <p:nvPr/>
          </p:nvSpPr>
          <p:spPr>
            <a:xfrm>
              <a:off x="609600" y="1600200"/>
              <a:ext cx="7772400" cy="4724400"/>
            </a:xfrm>
            <a:prstGeom prst="rect">
              <a:avLst/>
            </a:prstGeom>
            <a:solidFill>
              <a:srgbClr val="FFD9E8"/>
            </a:solidFill>
            <a:ln>
              <a:solidFill>
                <a:srgbClr val="FFC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953000" y="1981200"/>
              <a:ext cx="1752600" cy="533400"/>
            </a:xfrm>
            <a:prstGeom prst="roundRect">
              <a:avLst/>
            </a:prstGeom>
            <a:solidFill>
              <a:srgbClr val="19C3FF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AR</a:t>
              </a:r>
              <a:endParaRPr lang="fa-IR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68" name="Elbow Connector 67"/>
            <p:cNvCxnSpPr/>
            <p:nvPr/>
          </p:nvCxnSpPr>
          <p:spPr>
            <a:xfrm rot="5400000">
              <a:off x="2514600" y="3657600"/>
              <a:ext cx="457200" cy="457200"/>
            </a:xfrm>
            <a:prstGeom prst="bentConnector3">
              <a:avLst>
                <a:gd name="adj1" fmla="val -3731"/>
              </a:avLst>
            </a:prstGeom>
            <a:ln>
              <a:solidFill>
                <a:srgbClr val="00863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71600" y="3352800"/>
              <a:ext cx="1676400" cy="1588"/>
            </a:xfrm>
            <a:prstGeom prst="line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Delay 70"/>
            <p:cNvSpPr/>
            <p:nvPr/>
          </p:nvSpPr>
          <p:spPr>
            <a:xfrm>
              <a:off x="2971800" y="3276600"/>
              <a:ext cx="533400" cy="457200"/>
            </a:xfrm>
            <a:prstGeom prst="flowChartDelay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3505200" y="2743200"/>
              <a:ext cx="1524000" cy="1524000"/>
              <a:chOff x="3505200" y="2743200"/>
              <a:chExt cx="1524000" cy="1524000"/>
            </a:xfrm>
            <a:solidFill>
              <a:srgbClr val="E53F3F"/>
            </a:solidFill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3505200" y="3505200"/>
                <a:ext cx="990600" cy="1588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hape 23"/>
              <p:cNvCxnSpPr/>
              <p:nvPr/>
            </p:nvCxnSpPr>
            <p:spPr>
              <a:xfrm rot="10800000">
                <a:off x="3505200" y="2743200"/>
                <a:ext cx="914400" cy="533400"/>
              </a:xfrm>
              <a:prstGeom prst="bentConnector3">
                <a:avLst>
                  <a:gd name="adj1" fmla="val 50000"/>
                </a:avLst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hape 27"/>
              <p:cNvCxnSpPr/>
              <p:nvPr/>
            </p:nvCxnSpPr>
            <p:spPr>
              <a:xfrm rot="10800000" flipV="1">
                <a:off x="3505200" y="3810000"/>
                <a:ext cx="914400" cy="457200"/>
              </a:xfrm>
              <a:prstGeom prst="bentConnector3">
                <a:avLst>
                  <a:gd name="adj1" fmla="val 50000"/>
                </a:avLst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Moon 81"/>
              <p:cNvSpPr/>
              <p:nvPr/>
            </p:nvSpPr>
            <p:spPr>
              <a:xfrm flipH="1">
                <a:off x="4343400" y="3200400"/>
                <a:ext cx="685800" cy="685800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1676400" y="2514600"/>
              <a:ext cx="1828800" cy="457200"/>
              <a:chOff x="1676400" y="2514600"/>
              <a:chExt cx="1828800" cy="4572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1676400" y="2895600"/>
                <a:ext cx="129540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676400" y="2743200"/>
                <a:ext cx="137160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676400" y="2590800"/>
                <a:ext cx="137160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lowchart: Delay 87"/>
              <p:cNvSpPr/>
              <p:nvPr/>
            </p:nvSpPr>
            <p:spPr>
              <a:xfrm>
                <a:off x="2971800" y="2514600"/>
                <a:ext cx="533400" cy="457200"/>
              </a:xfrm>
              <a:prstGeom prst="flowChartDelay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cxnSp>
          <p:nvCxnSpPr>
            <p:cNvPr id="89" name="Straight Connector 88"/>
            <p:cNvCxnSpPr/>
            <p:nvPr/>
          </p:nvCxnSpPr>
          <p:spPr>
            <a:xfrm>
              <a:off x="1371600" y="4876800"/>
              <a:ext cx="1676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371600" y="5181600"/>
              <a:ext cx="1676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lowchart: Delay 91"/>
            <p:cNvSpPr/>
            <p:nvPr/>
          </p:nvSpPr>
          <p:spPr>
            <a:xfrm>
              <a:off x="2971800" y="4800600"/>
              <a:ext cx="533400" cy="457200"/>
            </a:xfrm>
            <a:prstGeom prst="flowChartDelay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93" name="Elbow Connector 92"/>
            <p:cNvCxnSpPr/>
            <p:nvPr/>
          </p:nvCxnSpPr>
          <p:spPr>
            <a:xfrm rot="16200000" flipH="1">
              <a:off x="2209800" y="4800600"/>
              <a:ext cx="1219200" cy="457200"/>
            </a:xfrm>
            <a:prstGeom prst="bentConnector3">
              <a:avLst>
                <a:gd name="adj1" fmla="val 102612"/>
              </a:avLst>
            </a:prstGeom>
            <a:ln>
              <a:solidFill>
                <a:srgbClr val="CC00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/>
            <p:nvPr/>
          </p:nvCxnSpPr>
          <p:spPr>
            <a:xfrm rot="16200000" flipH="1">
              <a:off x="1447800" y="4343400"/>
              <a:ext cx="1828800" cy="1371600"/>
            </a:xfrm>
            <a:prstGeom prst="bentConnector3">
              <a:avLst>
                <a:gd name="adj1" fmla="val 96269"/>
              </a:avLst>
            </a:prstGeom>
            <a:ln>
              <a:solidFill>
                <a:srgbClr val="CC00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lowchart: Delay 94"/>
            <p:cNvSpPr/>
            <p:nvPr/>
          </p:nvSpPr>
          <p:spPr>
            <a:xfrm>
              <a:off x="2971800" y="5562600"/>
              <a:ext cx="533400" cy="457200"/>
            </a:xfrm>
            <a:prstGeom prst="flowChartDelay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96" name="Shape 95"/>
            <p:cNvCxnSpPr>
              <a:stCxn id="82" idx="1"/>
            </p:cNvCxnSpPr>
            <p:nvPr/>
          </p:nvCxnSpPr>
          <p:spPr>
            <a:xfrm flipV="1">
              <a:off x="5029200" y="2514600"/>
              <a:ext cx="304800" cy="1028700"/>
            </a:xfrm>
            <a:prstGeom prst="bentConnector2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hape 97"/>
            <p:cNvCxnSpPr>
              <a:stCxn id="92" idx="3"/>
              <a:endCxn id="66" idx="2"/>
            </p:cNvCxnSpPr>
            <p:nvPr/>
          </p:nvCxnSpPr>
          <p:spPr>
            <a:xfrm flipV="1">
              <a:off x="3505200" y="2514600"/>
              <a:ext cx="2324100" cy="2514600"/>
            </a:xfrm>
            <a:prstGeom prst="bentConnector2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hape 98"/>
            <p:cNvCxnSpPr>
              <a:stCxn id="95" idx="3"/>
            </p:cNvCxnSpPr>
            <p:nvPr/>
          </p:nvCxnSpPr>
          <p:spPr>
            <a:xfrm flipV="1">
              <a:off x="3505200" y="2514600"/>
              <a:ext cx="2895600" cy="3276600"/>
            </a:xfrm>
            <a:prstGeom prst="bentConnector2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6705600" y="2209800"/>
              <a:ext cx="6858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hape 101"/>
            <p:cNvCxnSpPr/>
            <p:nvPr/>
          </p:nvCxnSpPr>
          <p:spPr>
            <a:xfrm rot="10800000">
              <a:off x="6553200" y="2362200"/>
              <a:ext cx="952500" cy="228600"/>
            </a:xfrm>
            <a:prstGeom prst="bentConnector2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6858000" y="2133600"/>
              <a:ext cx="304800" cy="152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1371600" y="3962400"/>
              <a:ext cx="2133600" cy="533400"/>
              <a:chOff x="1371600" y="3962400"/>
              <a:chExt cx="2133600" cy="533400"/>
            </a:xfrm>
          </p:grpSpPr>
          <p:cxnSp>
            <p:nvCxnSpPr>
              <p:cNvPr id="109" name="Straight Connector 108"/>
              <p:cNvCxnSpPr>
                <a:stCxn id="120" idx="6"/>
              </p:cNvCxnSpPr>
              <p:nvPr/>
            </p:nvCxnSpPr>
            <p:spPr>
              <a:xfrm>
                <a:off x="2209800" y="4114800"/>
                <a:ext cx="762000" cy="1588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/>
              <p:cNvSpPr/>
              <p:nvPr/>
            </p:nvSpPr>
            <p:spPr>
              <a:xfrm>
                <a:off x="2057400" y="4038600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371600" y="4114800"/>
                <a:ext cx="533400" cy="1588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Isosceles Triangle 125"/>
              <p:cNvSpPr/>
              <p:nvPr/>
            </p:nvSpPr>
            <p:spPr>
              <a:xfrm rot="5400000">
                <a:off x="1790700" y="4000499"/>
                <a:ext cx="304800" cy="228601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1371600" y="4419600"/>
                <a:ext cx="1676400" cy="1588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Flowchart: Delay 127"/>
              <p:cNvSpPr/>
              <p:nvPr/>
            </p:nvSpPr>
            <p:spPr>
              <a:xfrm>
                <a:off x="2971800" y="4038600"/>
                <a:ext cx="533400" cy="457200"/>
              </a:xfrm>
              <a:prstGeom prst="flowChartDelay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4343400" y="2057400"/>
              <a:ext cx="609600" cy="304800"/>
              <a:chOff x="4343400" y="2057400"/>
              <a:chExt cx="609600" cy="304800"/>
            </a:xfrm>
          </p:grpSpPr>
          <p:cxnSp>
            <p:nvCxnSpPr>
              <p:cNvPr id="130" name="Straight Arrow Connector 129"/>
              <p:cNvCxnSpPr/>
              <p:nvPr/>
            </p:nvCxnSpPr>
            <p:spPr>
              <a:xfrm>
                <a:off x="4343400" y="2209800"/>
                <a:ext cx="609600" cy="1588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4495800" y="2133600"/>
                <a:ext cx="304800" cy="1524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TextBox 131"/>
            <p:cNvSpPr txBox="1"/>
            <p:nvPr/>
          </p:nvSpPr>
          <p:spPr>
            <a:xfrm>
              <a:off x="990600" y="2362200"/>
              <a:ext cx="533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sz="1200" b="1" dirty="0" smtClean="0"/>
                <a:t>7</a:t>
              </a:r>
              <a:endParaRPr lang="fa-IR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334000" y="2971800"/>
              <a:ext cx="533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LD</a:t>
              </a:r>
              <a:endParaRPr lang="fa-IR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990600" y="27432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sz="1200" b="1" dirty="0" smtClean="0"/>
                <a:t>3</a:t>
              </a:r>
              <a:endParaRPr lang="fa-IR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906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sz="1200" b="1" dirty="0" smtClean="0"/>
                <a:t>2</a:t>
              </a:r>
              <a:endParaRPr lang="fa-IR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990600" y="41910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sz="1200" b="1" dirty="0" smtClean="0"/>
                <a:t>0</a:t>
              </a:r>
              <a:endParaRPr lang="fa-IR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990600" y="39624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R</a:t>
              </a:r>
              <a:endParaRPr lang="fa-IR" b="1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990600" y="4648200"/>
              <a:ext cx="533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sz="1200" b="1" dirty="0" smtClean="0"/>
                <a:t>5</a:t>
              </a:r>
              <a:endParaRPr lang="fa-IR" b="1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90600" y="49530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sz="1200" b="1" dirty="0" smtClean="0"/>
                <a:t>4</a:t>
              </a:r>
              <a:endParaRPr lang="fa-IR" b="1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791200" y="2971800"/>
              <a:ext cx="533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INC</a:t>
              </a:r>
              <a:endParaRPr lang="fa-IR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400800" y="2971800"/>
              <a:ext cx="533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CIR</a:t>
              </a:r>
              <a:endParaRPr lang="fa-IR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543800" y="2438400"/>
              <a:ext cx="685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b="1" dirty="0" smtClean="0"/>
                <a:t>ساعت</a:t>
              </a:r>
              <a:endParaRPr lang="fa-IR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391400" y="1981200"/>
              <a:ext cx="9906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b="1" dirty="0" smtClean="0"/>
                <a:t>به گذرگاه</a:t>
              </a:r>
              <a:endParaRPr lang="fa-IR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343400" y="17526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12</a:t>
              </a:r>
              <a:endParaRPr lang="fa-IR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781800" y="17526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12</a:t>
              </a:r>
              <a:endParaRPr lang="fa-IR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143000" y="2590800"/>
              <a:ext cx="304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I</a:t>
              </a:r>
              <a:endParaRPr lang="fa-IR" b="1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2286000" y="2514600"/>
              <a:ext cx="152398" cy="1143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48" name="Isosceles Triangle 147"/>
            <p:cNvSpPr/>
            <p:nvPr/>
          </p:nvSpPr>
          <p:spPr>
            <a:xfrm rot="5400000">
              <a:off x="2057398" y="2438402"/>
              <a:ext cx="228602" cy="22859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752600" y="1143000"/>
            <a:ext cx="5638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9600" y="457200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دستورات مربوط به </a:t>
            </a:r>
            <a:r>
              <a:rPr lang="en-US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AC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676400"/>
          <a:ext cx="7539250" cy="4145280"/>
        </p:xfrm>
        <a:graphic>
          <a:graphicData uri="http://schemas.openxmlformats.org/drawingml/2006/table">
            <a:tbl>
              <a:tblPr rtl="1" firstRow="1" bandRow="1">
                <a:tableStyleId>{69C7853C-536D-4A76-A0AE-DD22124D55A5}</a:tableStyleId>
              </a:tblPr>
              <a:tblGrid>
                <a:gridCol w="848465"/>
                <a:gridCol w="4149876"/>
                <a:gridCol w="2540909"/>
              </a:tblGrid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00602B"/>
                          </a:solidFill>
                        </a:rPr>
                        <a:t>دستورات مربوط</a:t>
                      </a:r>
                      <a:r>
                        <a:rPr lang="fa-IR" sz="2800" baseline="0" dirty="0" smtClean="0">
                          <a:solidFill>
                            <a:srgbClr val="00602B"/>
                          </a:solidFill>
                        </a:rPr>
                        <a:t> به </a:t>
                      </a:r>
                      <a:r>
                        <a:rPr lang="en-US" sz="2800" baseline="0" dirty="0" smtClean="0">
                          <a:solidFill>
                            <a:srgbClr val="00602B"/>
                          </a:solidFill>
                        </a:rPr>
                        <a:t>AC</a:t>
                      </a:r>
                      <a:endParaRPr lang="fa-IR" sz="2800" b="1" dirty="0">
                        <a:solidFill>
                          <a:srgbClr val="0060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D</a:t>
                      </a:r>
                      <a:r>
                        <a:rPr lang="en-US" sz="1600" b="1" dirty="0" smtClean="0"/>
                        <a:t>0</a:t>
                      </a:r>
                      <a:r>
                        <a:rPr lang="en-US" sz="2000" b="1" dirty="0" smtClean="0"/>
                        <a:t>T</a:t>
                      </a:r>
                      <a:r>
                        <a:rPr lang="en-US" sz="1400" b="1" dirty="0" smtClean="0"/>
                        <a:t>5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AC            AC  </a:t>
                      </a:r>
                      <a:r>
                        <a:rPr lang="en-US" sz="2400" b="1" dirty="0" smtClean="0"/>
                        <a:t>^</a:t>
                      </a:r>
                      <a:r>
                        <a:rPr lang="en-US" sz="2000" b="1" dirty="0" smtClean="0"/>
                        <a:t>  DR      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AND</a:t>
                      </a:r>
                      <a:r>
                        <a:rPr lang="fa-IR" sz="2000" b="1" baseline="0" dirty="0" smtClean="0"/>
                        <a:t> یا </a:t>
                      </a:r>
                      <a:r>
                        <a:rPr lang="en-US" sz="2000" b="1" baseline="0" dirty="0" smtClean="0"/>
                        <a:t>DR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D</a:t>
                      </a:r>
                      <a:r>
                        <a:rPr lang="en-US" sz="1600" b="1" dirty="0" smtClean="0"/>
                        <a:t>1</a:t>
                      </a:r>
                      <a:r>
                        <a:rPr lang="en-US" sz="2000" b="1" dirty="0" smtClean="0"/>
                        <a:t>T</a:t>
                      </a:r>
                      <a:r>
                        <a:rPr lang="en-US" sz="1400" b="1" dirty="0" smtClean="0"/>
                        <a:t>5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AC            AC + DR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ADD</a:t>
                      </a:r>
                      <a:r>
                        <a:rPr lang="fa-IR" sz="2000" b="1" dirty="0" smtClean="0"/>
                        <a:t> یا </a:t>
                      </a:r>
                      <a:r>
                        <a:rPr lang="en-US" sz="2000" b="1" dirty="0" smtClean="0"/>
                        <a:t>DR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D</a:t>
                      </a:r>
                      <a:r>
                        <a:rPr lang="en-US" sz="1600" b="1" dirty="0" smtClean="0"/>
                        <a:t>2</a:t>
                      </a:r>
                      <a:r>
                        <a:rPr lang="en-US" sz="2000" b="1" dirty="0" smtClean="0"/>
                        <a:t>T</a:t>
                      </a:r>
                      <a:r>
                        <a:rPr lang="en-US" sz="1400" b="1" dirty="0" smtClean="0"/>
                        <a:t>5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AC            DR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انتقال</a:t>
                      </a:r>
                      <a:r>
                        <a:rPr lang="fa-IR" sz="2000" b="1" baseline="0" dirty="0" smtClean="0"/>
                        <a:t> از </a:t>
                      </a:r>
                      <a:r>
                        <a:rPr lang="en-US" sz="2000" b="1" baseline="0" dirty="0" smtClean="0"/>
                        <a:t>DR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PB</a:t>
                      </a:r>
                      <a:r>
                        <a:rPr lang="en-US" sz="1400" b="1" dirty="0" smtClean="0"/>
                        <a:t>11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AC</a:t>
                      </a:r>
                      <a:r>
                        <a:rPr lang="en-US" sz="2000" b="1" baseline="0" dirty="0" smtClean="0"/>
                        <a:t> (0-7)             INPR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انتقال</a:t>
                      </a:r>
                      <a:r>
                        <a:rPr lang="fa-IR" sz="2000" b="1" baseline="0" dirty="0" smtClean="0"/>
                        <a:t> از </a:t>
                      </a:r>
                      <a:r>
                        <a:rPr lang="en-US" sz="2000" b="1" baseline="0" dirty="0" smtClean="0"/>
                        <a:t>INPR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rB</a:t>
                      </a:r>
                      <a:r>
                        <a:rPr lang="en-US" sz="1600" b="1" dirty="0" smtClean="0"/>
                        <a:t>9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AC       </a:t>
                      </a:r>
                      <a:r>
                        <a:rPr lang="en-US" sz="2000" b="1" baseline="0" dirty="0" smtClean="0"/>
                        <a:t>     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متمم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rB</a:t>
                      </a:r>
                      <a:r>
                        <a:rPr lang="en-US" sz="1600" b="1" dirty="0" smtClean="0"/>
                        <a:t>7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AC            shr AC, AC(15)</a:t>
                      </a:r>
                      <a:r>
                        <a:rPr lang="en-US" sz="2000" b="1" baseline="0" dirty="0" smtClean="0"/>
                        <a:t>              E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شیفت به</a:t>
                      </a:r>
                      <a:r>
                        <a:rPr lang="fa-IR" sz="2000" b="1" baseline="0" dirty="0" smtClean="0"/>
                        <a:t> راست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rB</a:t>
                      </a:r>
                      <a:r>
                        <a:rPr lang="en-US" sz="1600" b="1" dirty="0" smtClean="0"/>
                        <a:t>6</a:t>
                      </a:r>
                      <a:endParaRPr lang="fa-IR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AC            shl AC, AC(0)</a:t>
                      </a:r>
                      <a:r>
                        <a:rPr lang="en-US" sz="2000" b="1" baseline="0" dirty="0" smtClean="0"/>
                        <a:t>                 E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شیفت</a:t>
                      </a:r>
                      <a:r>
                        <a:rPr lang="fa-IR" sz="2000" b="1" baseline="0" dirty="0" smtClean="0"/>
                        <a:t> به چپ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rB</a:t>
                      </a:r>
                      <a:r>
                        <a:rPr lang="en-US" sz="1600" b="1" dirty="0" smtClean="0"/>
                        <a:t>11</a:t>
                      </a:r>
                      <a:endParaRPr lang="fa-IR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AC             0</a:t>
                      </a:r>
                      <a:endParaRPr lang="fa-IR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پاک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rB</a:t>
                      </a:r>
                      <a:r>
                        <a:rPr lang="en-US" sz="1600" b="1" dirty="0" smtClean="0"/>
                        <a:t>5</a:t>
                      </a:r>
                      <a:endParaRPr lang="fa-IR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AC             AC +</a:t>
                      </a:r>
                      <a:r>
                        <a:rPr lang="en-US" sz="2000" b="1" baseline="0" dirty="0" smtClean="0"/>
                        <a:t> 1</a:t>
                      </a:r>
                      <a:endParaRPr lang="fa-IR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افزایش</a:t>
                      </a:r>
                      <a:endParaRPr lang="fa-I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10800000">
            <a:off x="3809999" y="2438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886199" y="2819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3886199" y="3200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495799" y="3657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886199" y="3962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886199" y="4419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886199" y="4876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886199" y="5257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886199" y="5638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095999" y="4419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6095999" y="4800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5800" y="3886200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52600" y="1143000"/>
            <a:ext cx="5638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9600" y="457200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مدار مربوط به </a:t>
            </a:r>
            <a:r>
              <a:rPr lang="en-US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AC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33400" y="1371600"/>
            <a:ext cx="8229600" cy="5029200"/>
            <a:chOff x="533400" y="1371600"/>
            <a:chExt cx="8229600" cy="5029200"/>
          </a:xfrm>
        </p:grpSpPr>
        <p:sp>
          <p:nvSpPr>
            <p:cNvPr id="42" name="Round Diagonal Corner Rectangle 41"/>
            <p:cNvSpPr/>
            <p:nvPr/>
          </p:nvSpPr>
          <p:spPr>
            <a:xfrm>
              <a:off x="533400" y="1371600"/>
              <a:ext cx="8077200" cy="502920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33600" y="2057400"/>
              <a:ext cx="1828800" cy="1676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مدار جمع کننده و منطقی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76800" y="2057400"/>
              <a:ext cx="2819400" cy="1676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ثبات انباره</a:t>
              </a: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a-I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(AC)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45" name="Straight Arrow Connector 44"/>
            <p:cNvCxnSpPr>
              <a:endCxn id="43" idx="2"/>
            </p:cNvCxnSpPr>
            <p:nvPr/>
          </p:nvCxnSpPr>
          <p:spPr>
            <a:xfrm rot="5400000" flipH="1" flipV="1">
              <a:off x="2552700" y="42291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hape 45"/>
            <p:cNvCxnSpPr>
              <a:endCxn id="44" idx="2"/>
            </p:cNvCxnSpPr>
            <p:nvPr/>
          </p:nvCxnSpPr>
          <p:spPr>
            <a:xfrm flipV="1">
              <a:off x="3657600" y="3733800"/>
              <a:ext cx="2628900" cy="156210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hape 46"/>
            <p:cNvCxnSpPr/>
            <p:nvPr/>
          </p:nvCxnSpPr>
          <p:spPr>
            <a:xfrm flipV="1">
              <a:off x="3581400" y="3733800"/>
              <a:ext cx="3238500" cy="198120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hape 47"/>
            <p:cNvCxnSpPr/>
            <p:nvPr/>
          </p:nvCxnSpPr>
          <p:spPr>
            <a:xfrm flipV="1">
              <a:off x="3048000" y="3733800"/>
              <a:ext cx="2705100" cy="114300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2514600" y="4724400"/>
              <a:ext cx="1143000" cy="1143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گیت های کنترل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81600" y="40386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LD</a:t>
              </a:r>
              <a:endParaRPr lang="fa-IR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91200" y="4038600"/>
              <a:ext cx="533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INR</a:t>
              </a:r>
              <a:endParaRPr lang="fa-IR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24600" y="4038600"/>
              <a:ext cx="533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CLR</a:t>
              </a:r>
              <a:endParaRPr lang="fa-IR" b="1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7049294" y="4075906"/>
              <a:ext cx="685800" cy="158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162800" y="4419600"/>
              <a:ext cx="533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CLK</a:t>
              </a:r>
              <a:endParaRPr lang="fa-IR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772400" y="3048000"/>
              <a:ext cx="9906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b="1" dirty="0" smtClean="0"/>
                <a:t>به گذرگاه</a:t>
              </a:r>
              <a:endParaRPr lang="fa-IR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9600" y="2743200"/>
              <a:ext cx="685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b="1" dirty="0" smtClean="0"/>
                <a:t>از</a:t>
              </a:r>
              <a:r>
                <a:rPr lang="en-US" b="1" dirty="0" smtClean="0"/>
                <a:t> DR</a:t>
              </a:r>
              <a:endParaRPr lang="fa-IR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3400" y="3200400"/>
              <a:ext cx="9906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b="1" dirty="0" smtClean="0"/>
                <a:t>از</a:t>
              </a:r>
              <a:r>
                <a:rPr lang="en-US" b="1" dirty="0" smtClean="0"/>
                <a:t> INPR</a:t>
              </a:r>
              <a:endParaRPr lang="fa-IR" b="1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524000" y="1676400"/>
              <a:ext cx="6401594" cy="1219994"/>
              <a:chOff x="1524000" y="1676400"/>
              <a:chExt cx="6401594" cy="1219994"/>
            </a:xfrm>
          </p:grpSpPr>
          <p:cxnSp>
            <p:nvCxnSpPr>
              <p:cNvPr id="62" name="Shape 16"/>
              <p:cNvCxnSpPr/>
              <p:nvPr/>
            </p:nvCxnSpPr>
            <p:spPr>
              <a:xfrm rot="10800000" flipV="1">
                <a:off x="2133600" y="1676400"/>
                <a:ext cx="5791200" cy="762000"/>
              </a:xfrm>
              <a:prstGeom prst="bentConnector3">
                <a:avLst>
                  <a:gd name="adj1" fmla="val 115043"/>
                </a:avLst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7315200" y="2286000"/>
                <a:ext cx="12192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 flipV="1">
                <a:off x="1524000" y="2362200"/>
                <a:ext cx="2286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1371600" y="2819400"/>
              <a:ext cx="762000" cy="152400"/>
              <a:chOff x="1371600" y="2819400"/>
              <a:chExt cx="762000" cy="152400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1371600" y="2895600"/>
                <a:ext cx="762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 flipV="1">
                <a:off x="1600200" y="2819400"/>
                <a:ext cx="2286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1371600" y="3276600"/>
              <a:ext cx="762000" cy="152400"/>
              <a:chOff x="1371600" y="3276600"/>
              <a:chExt cx="762000" cy="152400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>
                <a:off x="1371600" y="3352800"/>
                <a:ext cx="762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0800000" flipV="1">
                <a:off x="1600200" y="3276600"/>
                <a:ext cx="2286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3962400" y="2819400"/>
              <a:ext cx="914400" cy="152400"/>
              <a:chOff x="3962400" y="2819400"/>
              <a:chExt cx="914400" cy="152400"/>
            </a:xfrm>
          </p:grpSpPr>
          <p:cxnSp>
            <p:nvCxnSpPr>
              <p:cNvPr id="73" name="Straight Arrow Connector 72"/>
              <p:cNvCxnSpPr>
                <a:stCxn id="43" idx="3"/>
                <a:endCxn id="44" idx="1"/>
              </p:cNvCxnSpPr>
              <p:nvPr/>
            </p:nvCxnSpPr>
            <p:spPr>
              <a:xfrm>
                <a:off x="3962400" y="2895600"/>
                <a:ext cx="914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0800000" flipV="1">
                <a:off x="4191000" y="2819400"/>
                <a:ext cx="2286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7696200" y="2819400"/>
              <a:ext cx="838200" cy="152400"/>
              <a:chOff x="7696200" y="2819400"/>
              <a:chExt cx="838200" cy="152400"/>
            </a:xfrm>
          </p:grpSpPr>
          <p:cxnSp>
            <p:nvCxnSpPr>
              <p:cNvPr id="76" name="Straight Arrow Connector 75"/>
              <p:cNvCxnSpPr>
                <a:stCxn id="44" idx="3"/>
              </p:cNvCxnSpPr>
              <p:nvPr/>
            </p:nvCxnSpPr>
            <p:spPr>
              <a:xfrm>
                <a:off x="7696200" y="2895600"/>
                <a:ext cx="838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0800000" flipV="1">
                <a:off x="8001000" y="2819400"/>
                <a:ext cx="2286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1447800" y="2057400"/>
              <a:ext cx="4572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/>
                <a:t>16</a:t>
              </a:r>
              <a:endParaRPr lang="fa-IR" sz="16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47800" y="2514600"/>
              <a:ext cx="4572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/>
                <a:t>16</a:t>
              </a:r>
              <a:endParaRPr lang="fa-IR" sz="16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47800" y="3048000"/>
              <a:ext cx="4572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fa-IR" sz="16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514600"/>
              <a:ext cx="4572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/>
                <a:t>16</a:t>
              </a:r>
              <a:endParaRPr lang="fa-IR" sz="16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001000" y="2514600"/>
              <a:ext cx="4572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/>
                <a:t>16</a:t>
              </a:r>
              <a:endParaRPr lang="fa-IR" sz="1600" b="1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0" y="1371600"/>
            <a:ext cx="5943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4400" y="304800"/>
            <a:ext cx="7391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ساختار گیت های مربوط به کنترل در ورودی های </a:t>
            </a:r>
            <a:r>
              <a:rPr lang="en-US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LD </a:t>
            </a:r>
            <a:r>
              <a:rPr lang="fa-IR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 ، </a:t>
            </a:r>
            <a:r>
              <a:rPr lang="en-US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INR</a:t>
            </a:r>
            <a:r>
              <a:rPr lang="fa-IR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 و </a:t>
            </a:r>
            <a:r>
              <a:rPr lang="en-US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CLR</a:t>
            </a:r>
            <a:r>
              <a:rPr lang="fa-IR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 از </a:t>
            </a:r>
            <a:r>
              <a:rPr lang="en-US" sz="32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AC</a:t>
            </a:r>
            <a:endParaRPr lang="en-US" sz="32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pic>
        <p:nvPicPr>
          <p:cNvPr id="4" name="Picture 3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752600"/>
            <a:ext cx="6400800" cy="4267199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Elbow Connector 49"/>
          <p:cNvCxnSpPr/>
          <p:nvPr/>
        </p:nvCxnSpPr>
        <p:spPr>
          <a:xfrm flipV="1">
            <a:off x="2514600" y="2590800"/>
            <a:ext cx="2514600" cy="1981200"/>
          </a:xfrm>
          <a:prstGeom prst="bentConnector3">
            <a:avLst>
              <a:gd name="adj1" fmla="val 45658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flipV="1">
            <a:off x="2514600" y="2819400"/>
            <a:ext cx="2514600" cy="2209800"/>
          </a:xfrm>
          <a:prstGeom prst="bentConnector3">
            <a:avLst>
              <a:gd name="adj1" fmla="val 50000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Elbow Connector 110"/>
          <p:cNvCxnSpPr/>
          <p:nvPr/>
        </p:nvCxnSpPr>
        <p:spPr>
          <a:xfrm rot="10800000">
            <a:off x="4114800" y="1447800"/>
            <a:ext cx="609600" cy="228600"/>
          </a:xfrm>
          <a:prstGeom prst="bentConnector3">
            <a:avLst>
              <a:gd name="adj1" fmla="val 103731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flipV="1">
            <a:off x="2514600" y="2438400"/>
            <a:ext cx="2550422" cy="1600200"/>
          </a:xfrm>
          <a:prstGeom prst="bentConnector3">
            <a:avLst>
              <a:gd name="adj1" fmla="val 39833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flipV="1">
            <a:off x="2514600" y="2209800"/>
            <a:ext cx="2590800" cy="1295400"/>
          </a:xfrm>
          <a:prstGeom prst="bentConnector3">
            <a:avLst>
              <a:gd name="adj1" fmla="val 35250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V="1">
            <a:off x="2438400" y="1981200"/>
            <a:ext cx="2590800" cy="990600"/>
          </a:xfrm>
          <a:prstGeom prst="bentConnector3">
            <a:avLst>
              <a:gd name="adj1" fmla="val 33143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6" name="Elbow Connector 155"/>
          <p:cNvCxnSpPr/>
          <p:nvPr/>
        </p:nvCxnSpPr>
        <p:spPr>
          <a:xfrm flipV="1">
            <a:off x="2362200" y="1752600"/>
            <a:ext cx="2590800" cy="685800"/>
          </a:xfrm>
          <a:prstGeom prst="bentConnector3">
            <a:avLst>
              <a:gd name="adj1" fmla="val 28402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2438400" y="1524000"/>
            <a:ext cx="12954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81" name="Group 180"/>
          <p:cNvGrpSpPr/>
          <p:nvPr/>
        </p:nvGrpSpPr>
        <p:grpSpPr>
          <a:xfrm>
            <a:off x="4419600" y="1600200"/>
            <a:ext cx="1371600" cy="1371600"/>
            <a:chOff x="4343400" y="1676400"/>
            <a:chExt cx="1524000" cy="1143000"/>
          </a:xfrm>
        </p:grpSpPr>
        <p:cxnSp>
          <p:nvCxnSpPr>
            <p:cNvPr id="182" name="Curved Connector 181"/>
            <p:cNvCxnSpPr/>
            <p:nvPr/>
          </p:nvCxnSpPr>
          <p:spPr>
            <a:xfrm>
              <a:off x="4343400" y="1676400"/>
              <a:ext cx="1066800" cy="45720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83" name="Curved Connector 182"/>
            <p:cNvCxnSpPr/>
            <p:nvPr/>
          </p:nvCxnSpPr>
          <p:spPr>
            <a:xfrm flipV="1">
              <a:off x="4343400" y="2286000"/>
              <a:ext cx="1143000" cy="533400"/>
            </a:xfrm>
            <a:prstGeom prst="curvedConnector3">
              <a:avLst>
                <a:gd name="adj1" fmla="val 5119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sp>
          <p:nvSpPr>
            <p:cNvPr id="184" name="Moon 183"/>
            <p:cNvSpPr/>
            <p:nvPr/>
          </p:nvSpPr>
          <p:spPr>
            <a:xfrm flipH="1">
              <a:off x="4724400" y="1752600"/>
              <a:ext cx="1143000" cy="990600"/>
            </a:xfrm>
            <a:prstGeom prst="moon">
              <a:avLst>
                <a:gd name="adj" fmla="val 76866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Flowchart: Delay 184"/>
          <p:cNvSpPr/>
          <p:nvPr/>
        </p:nvSpPr>
        <p:spPr>
          <a:xfrm>
            <a:off x="2057400" y="3276600"/>
            <a:ext cx="457200" cy="381000"/>
          </a:xfrm>
          <a:prstGeom prst="flowChartDela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lowchart: Delay 185"/>
          <p:cNvSpPr/>
          <p:nvPr/>
        </p:nvSpPr>
        <p:spPr>
          <a:xfrm>
            <a:off x="2057400" y="3810000"/>
            <a:ext cx="457200" cy="381000"/>
          </a:xfrm>
          <a:prstGeom prst="flowChartDela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lowchart: Delay 186"/>
          <p:cNvSpPr/>
          <p:nvPr/>
        </p:nvSpPr>
        <p:spPr>
          <a:xfrm>
            <a:off x="2057400" y="4343400"/>
            <a:ext cx="457200" cy="381000"/>
          </a:xfrm>
          <a:prstGeom prst="flowChartDela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lowchart: Delay 187"/>
          <p:cNvSpPr/>
          <p:nvPr/>
        </p:nvSpPr>
        <p:spPr>
          <a:xfrm>
            <a:off x="2057400" y="4876800"/>
            <a:ext cx="457200" cy="381000"/>
          </a:xfrm>
          <a:prstGeom prst="flowChartDela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Delay 188"/>
          <p:cNvSpPr/>
          <p:nvPr/>
        </p:nvSpPr>
        <p:spPr>
          <a:xfrm>
            <a:off x="2057400" y="5410200"/>
            <a:ext cx="457200" cy="381000"/>
          </a:xfrm>
          <a:prstGeom prst="flowChartDela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lowchart: Delay 189"/>
          <p:cNvSpPr/>
          <p:nvPr/>
        </p:nvSpPr>
        <p:spPr>
          <a:xfrm>
            <a:off x="2057400" y="5943600"/>
            <a:ext cx="457200" cy="381000"/>
          </a:xfrm>
          <a:prstGeom prst="flowChartDela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lowchart: Delay 190"/>
          <p:cNvSpPr/>
          <p:nvPr/>
        </p:nvSpPr>
        <p:spPr>
          <a:xfrm>
            <a:off x="2057400" y="1447800"/>
            <a:ext cx="457200" cy="381000"/>
          </a:xfrm>
          <a:prstGeom prst="flowChartDela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lowchart: Delay 191"/>
          <p:cNvSpPr/>
          <p:nvPr/>
        </p:nvSpPr>
        <p:spPr>
          <a:xfrm>
            <a:off x="2057400" y="2209800"/>
            <a:ext cx="457200" cy="381000"/>
          </a:xfrm>
          <a:prstGeom prst="flowChartDela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lowchart: Delay 192"/>
          <p:cNvSpPr/>
          <p:nvPr/>
        </p:nvSpPr>
        <p:spPr>
          <a:xfrm>
            <a:off x="2057400" y="2743200"/>
            <a:ext cx="457200" cy="381000"/>
          </a:xfrm>
          <a:prstGeom prst="flowChartDela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>
            <a:off x="2514600" y="12192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AND</a:t>
            </a:r>
            <a:endParaRPr lang="en-US" sz="1600" b="1" dirty="0"/>
          </a:p>
        </p:txBody>
      </p:sp>
      <p:sp>
        <p:nvSpPr>
          <p:cNvPr id="195" name="TextBox 194"/>
          <p:cNvSpPr txBox="1"/>
          <p:nvPr/>
        </p:nvSpPr>
        <p:spPr>
          <a:xfrm>
            <a:off x="2514600" y="21336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ADD</a:t>
            </a:r>
            <a:endParaRPr lang="en-US" sz="1600" b="1" dirty="0"/>
          </a:p>
        </p:txBody>
      </p:sp>
      <p:sp>
        <p:nvSpPr>
          <p:cNvPr id="196" name="TextBox 195"/>
          <p:cNvSpPr txBox="1"/>
          <p:nvPr/>
        </p:nvSpPr>
        <p:spPr>
          <a:xfrm>
            <a:off x="2514600" y="2667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DR</a:t>
            </a:r>
            <a:endParaRPr lang="en-US" sz="1600" b="1" dirty="0"/>
          </a:p>
        </p:txBody>
      </p:sp>
      <p:sp>
        <p:nvSpPr>
          <p:cNvPr id="197" name="TextBox 196"/>
          <p:cNvSpPr txBox="1"/>
          <p:nvPr/>
        </p:nvSpPr>
        <p:spPr>
          <a:xfrm>
            <a:off x="2514600" y="32004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INPR</a:t>
            </a:r>
            <a:endParaRPr lang="en-US" sz="1600" b="1" dirty="0"/>
          </a:p>
        </p:txBody>
      </p:sp>
      <p:sp>
        <p:nvSpPr>
          <p:cNvPr id="198" name="TextBox 197"/>
          <p:cNvSpPr txBox="1"/>
          <p:nvPr/>
        </p:nvSpPr>
        <p:spPr>
          <a:xfrm>
            <a:off x="2514600" y="37338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COM</a:t>
            </a:r>
            <a:endParaRPr lang="en-US" sz="1600" b="1" dirty="0"/>
          </a:p>
        </p:txBody>
      </p:sp>
      <p:sp>
        <p:nvSpPr>
          <p:cNvPr id="199" name="TextBox 198"/>
          <p:cNvSpPr txBox="1"/>
          <p:nvPr/>
        </p:nvSpPr>
        <p:spPr>
          <a:xfrm>
            <a:off x="2514600" y="42672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SHR</a:t>
            </a:r>
            <a:endParaRPr lang="en-US" sz="1600" b="1" dirty="0"/>
          </a:p>
        </p:txBody>
      </p:sp>
      <p:sp>
        <p:nvSpPr>
          <p:cNvPr id="200" name="TextBox 199"/>
          <p:cNvSpPr txBox="1"/>
          <p:nvPr/>
        </p:nvSpPr>
        <p:spPr>
          <a:xfrm>
            <a:off x="2514600" y="47244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SHL</a:t>
            </a:r>
            <a:endParaRPr lang="en-US" sz="1600" b="1" dirty="0"/>
          </a:p>
        </p:txBody>
      </p:sp>
      <p:sp>
        <p:nvSpPr>
          <p:cNvPr id="201" name="Rectangle 200"/>
          <p:cNvSpPr/>
          <p:nvPr/>
        </p:nvSpPr>
        <p:spPr>
          <a:xfrm>
            <a:off x="6172200" y="838200"/>
            <a:ext cx="15240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AC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202" name="Elbow Connector 201"/>
          <p:cNvCxnSpPr>
            <a:endCxn id="201" idx="2"/>
          </p:cNvCxnSpPr>
          <p:nvPr/>
        </p:nvCxnSpPr>
        <p:spPr>
          <a:xfrm flipV="1">
            <a:off x="2514600" y="1295400"/>
            <a:ext cx="4419600" cy="4267200"/>
          </a:xfrm>
          <a:prstGeom prst="bentConnector2">
            <a:avLst/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4" name="Elbow Connector 201"/>
          <p:cNvCxnSpPr>
            <a:stCxn id="190" idx="3"/>
          </p:cNvCxnSpPr>
          <p:nvPr/>
        </p:nvCxnSpPr>
        <p:spPr>
          <a:xfrm flipV="1">
            <a:off x="2514600" y="1295400"/>
            <a:ext cx="4876800" cy="4838700"/>
          </a:xfrm>
          <a:prstGeom prst="bentConnector3">
            <a:avLst>
              <a:gd name="adj1" fmla="val 99813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9" name="Elbow Connector 208"/>
          <p:cNvCxnSpPr>
            <a:stCxn id="184" idx="1"/>
          </p:cNvCxnSpPr>
          <p:nvPr/>
        </p:nvCxnSpPr>
        <p:spPr>
          <a:xfrm flipV="1">
            <a:off x="5791200" y="1295400"/>
            <a:ext cx="685800" cy="990600"/>
          </a:xfrm>
          <a:prstGeom prst="bentConnector2">
            <a:avLst/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3" name="Shape 212"/>
          <p:cNvCxnSpPr/>
          <p:nvPr/>
        </p:nvCxnSpPr>
        <p:spPr>
          <a:xfrm rot="10800000">
            <a:off x="7543800" y="1295400"/>
            <a:ext cx="685800" cy="304800"/>
          </a:xfrm>
          <a:prstGeom prst="bentConnector2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7696200" y="1295400"/>
            <a:ext cx="609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b="1" dirty="0" smtClean="0"/>
              <a:t>ساعت</a:t>
            </a:r>
            <a:endParaRPr lang="fa-IR" b="1" dirty="0"/>
          </a:p>
        </p:txBody>
      </p:sp>
      <p:grpSp>
        <p:nvGrpSpPr>
          <p:cNvPr id="217" name="Group 216"/>
          <p:cNvGrpSpPr/>
          <p:nvPr/>
        </p:nvGrpSpPr>
        <p:grpSpPr>
          <a:xfrm>
            <a:off x="7696200" y="838200"/>
            <a:ext cx="609600" cy="304800"/>
            <a:chOff x="3962400" y="2819400"/>
            <a:chExt cx="914400" cy="152400"/>
          </a:xfrm>
        </p:grpSpPr>
        <p:cxnSp>
          <p:nvCxnSpPr>
            <p:cNvPr id="218" name="Straight Arrow Connector 217"/>
            <p:cNvCxnSpPr/>
            <p:nvPr/>
          </p:nvCxnSpPr>
          <p:spPr>
            <a:xfrm>
              <a:off x="3962400" y="2895600"/>
              <a:ext cx="914400" cy="1588"/>
            </a:xfrm>
            <a:prstGeom prst="straightConnector1">
              <a:avLst/>
            </a:prstGeom>
            <a:ln>
              <a:solidFill>
                <a:srgbClr val="00863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0800000" flipV="1">
              <a:off x="4191000" y="2819400"/>
              <a:ext cx="228600" cy="152400"/>
            </a:xfrm>
            <a:prstGeom prst="line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TextBox 219"/>
          <p:cNvSpPr txBox="1"/>
          <p:nvPr/>
        </p:nvSpPr>
        <p:spPr>
          <a:xfrm>
            <a:off x="7924800" y="609600"/>
            <a:ext cx="838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b="1" dirty="0" smtClean="0"/>
              <a:t>به گذرگاه</a:t>
            </a:r>
            <a:endParaRPr lang="fa-IR" b="1" dirty="0"/>
          </a:p>
        </p:txBody>
      </p:sp>
      <p:sp>
        <p:nvSpPr>
          <p:cNvPr id="221" name="TextBox 220"/>
          <p:cNvSpPr txBox="1"/>
          <p:nvPr/>
        </p:nvSpPr>
        <p:spPr>
          <a:xfrm>
            <a:off x="7620000" y="609600"/>
            <a:ext cx="457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16</a:t>
            </a:r>
            <a:endParaRPr lang="fa-IR" sz="1600" b="1" dirty="0"/>
          </a:p>
        </p:txBody>
      </p:sp>
      <p:sp>
        <p:nvSpPr>
          <p:cNvPr id="222" name="TextBox 221"/>
          <p:cNvSpPr txBox="1"/>
          <p:nvPr/>
        </p:nvSpPr>
        <p:spPr>
          <a:xfrm>
            <a:off x="2514600" y="52578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INC</a:t>
            </a:r>
            <a:endParaRPr lang="en-US" sz="1600" b="1" dirty="0"/>
          </a:p>
        </p:txBody>
      </p:sp>
      <p:sp>
        <p:nvSpPr>
          <p:cNvPr id="223" name="TextBox 222"/>
          <p:cNvSpPr txBox="1"/>
          <p:nvPr/>
        </p:nvSpPr>
        <p:spPr>
          <a:xfrm>
            <a:off x="2514600" y="57912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CLR</a:t>
            </a:r>
            <a:endParaRPr lang="en-US" sz="1600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6400800" y="167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LD</a:t>
            </a:r>
            <a:endParaRPr lang="en-US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6858000" y="167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INR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7391400" y="167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CLR</a:t>
            </a:r>
            <a:endParaRPr lang="en-US" b="1" dirty="0"/>
          </a:p>
        </p:txBody>
      </p:sp>
      <p:grpSp>
        <p:nvGrpSpPr>
          <p:cNvPr id="227" name="Group 226"/>
          <p:cNvGrpSpPr/>
          <p:nvPr/>
        </p:nvGrpSpPr>
        <p:grpSpPr>
          <a:xfrm>
            <a:off x="5562600" y="838200"/>
            <a:ext cx="609600" cy="304800"/>
            <a:chOff x="3962400" y="2819400"/>
            <a:chExt cx="914400" cy="152400"/>
          </a:xfrm>
        </p:grpSpPr>
        <p:cxnSp>
          <p:nvCxnSpPr>
            <p:cNvPr id="228" name="Straight Arrow Connector 227"/>
            <p:cNvCxnSpPr/>
            <p:nvPr/>
          </p:nvCxnSpPr>
          <p:spPr>
            <a:xfrm>
              <a:off x="3962400" y="2895600"/>
              <a:ext cx="914400" cy="1588"/>
            </a:xfrm>
            <a:prstGeom prst="straightConnector1">
              <a:avLst/>
            </a:prstGeom>
            <a:ln>
              <a:solidFill>
                <a:srgbClr val="00863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0800000" flipV="1">
              <a:off x="4191000" y="2819400"/>
              <a:ext cx="228600" cy="152400"/>
            </a:xfrm>
            <a:prstGeom prst="line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" name="TextBox 229"/>
          <p:cNvSpPr txBox="1"/>
          <p:nvPr/>
        </p:nvSpPr>
        <p:spPr>
          <a:xfrm>
            <a:off x="5486400" y="609600"/>
            <a:ext cx="457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16</a:t>
            </a:r>
            <a:endParaRPr lang="fa-IR" sz="1600" b="1" dirty="0"/>
          </a:p>
        </p:txBody>
      </p:sp>
      <p:sp>
        <p:nvSpPr>
          <p:cNvPr id="231" name="TextBox 230"/>
          <p:cNvSpPr txBox="1"/>
          <p:nvPr/>
        </p:nvSpPr>
        <p:spPr>
          <a:xfrm>
            <a:off x="3505200" y="762000"/>
            <a:ext cx="1981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600" b="1" dirty="0" smtClean="0"/>
              <a:t>از مدار جمع کننده و منطق</a:t>
            </a:r>
            <a:endParaRPr lang="fa-IR" b="1" dirty="0"/>
          </a:p>
        </p:txBody>
      </p:sp>
      <p:cxnSp>
        <p:nvCxnSpPr>
          <p:cNvPr id="233" name="Straight Connector 232"/>
          <p:cNvCxnSpPr/>
          <p:nvPr/>
        </p:nvCxnSpPr>
        <p:spPr>
          <a:xfrm rot="10800000">
            <a:off x="1524000" y="1524000"/>
            <a:ext cx="5334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10800000">
            <a:off x="1524000" y="1676400"/>
            <a:ext cx="5334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rot="10800000">
            <a:off x="1600200" y="2286000"/>
            <a:ext cx="4572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10800000">
            <a:off x="1828800" y="2438400"/>
            <a:ext cx="2286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rot="10800000">
            <a:off x="1524000" y="2819400"/>
            <a:ext cx="5334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10800000">
            <a:off x="1524000" y="3048000"/>
            <a:ext cx="5334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10800000">
            <a:off x="1524000" y="3352800"/>
            <a:ext cx="5334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rot="10800000">
            <a:off x="1524000" y="3581400"/>
            <a:ext cx="5334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rot="10800000">
            <a:off x="1524000" y="3886200"/>
            <a:ext cx="5334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rot="10800000">
            <a:off x="1524000" y="4114800"/>
            <a:ext cx="5334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rot="10800000">
            <a:off x="1524000" y="4572000"/>
            <a:ext cx="5334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rot="10800000">
            <a:off x="1524000" y="5105400"/>
            <a:ext cx="5334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10800000">
            <a:off x="1524000" y="5638800"/>
            <a:ext cx="5334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rot="10800000">
            <a:off x="1524000" y="6172200"/>
            <a:ext cx="5334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10800000">
            <a:off x="1828800" y="4419600"/>
            <a:ext cx="2286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10800000">
            <a:off x="1828800" y="4953000"/>
            <a:ext cx="2286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10800000">
            <a:off x="1828800" y="5486400"/>
            <a:ext cx="2286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rot="10800000">
            <a:off x="1828800" y="6019800"/>
            <a:ext cx="2286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5400000" flipH="1" flipV="1">
            <a:off x="1447800" y="2057400"/>
            <a:ext cx="7620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875506" y="5067300"/>
            <a:ext cx="1905794" cy="794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990600" y="12954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D</a:t>
            </a:r>
            <a:r>
              <a:rPr lang="en-US" b="1" dirty="0" smtClean="0"/>
              <a:t>0</a:t>
            </a:r>
            <a:endParaRPr lang="fa-IR" sz="2000" b="1" dirty="0"/>
          </a:p>
        </p:txBody>
      </p:sp>
      <p:sp>
        <p:nvSpPr>
          <p:cNvPr id="267" name="TextBox 266"/>
          <p:cNvSpPr txBox="1"/>
          <p:nvPr/>
        </p:nvSpPr>
        <p:spPr>
          <a:xfrm>
            <a:off x="990600" y="15240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T</a:t>
            </a:r>
            <a:r>
              <a:rPr lang="en-US" sz="1600" b="1" dirty="0" smtClean="0"/>
              <a:t>5</a:t>
            </a:r>
            <a:endParaRPr lang="fa-IR" sz="2000" b="1" dirty="0"/>
          </a:p>
        </p:txBody>
      </p:sp>
      <p:sp>
        <p:nvSpPr>
          <p:cNvPr id="268" name="TextBox 267"/>
          <p:cNvSpPr txBox="1"/>
          <p:nvPr/>
        </p:nvSpPr>
        <p:spPr>
          <a:xfrm>
            <a:off x="990600" y="21336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D</a:t>
            </a:r>
            <a:r>
              <a:rPr lang="en-US" sz="1600" b="1" dirty="0" smtClean="0"/>
              <a:t>1</a:t>
            </a:r>
            <a:endParaRPr lang="fa-IR" sz="2000" b="1" dirty="0"/>
          </a:p>
        </p:txBody>
      </p:sp>
      <p:sp>
        <p:nvSpPr>
          <p:cNvPr id="269" name="TextBox 268"/>
          <p:cNvSpPr txBox="1"/>
          <p:nvPr/>
        </p:nvSpPr>
        <p:spPr>
          <a:xfrm>
            <a:off x="990600" y="25908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D</a:t>
            </a:r>
            <a:r>
              <a:rPr lang="en-US" sz="1600" b="1" dirty="0" smtClean="0"/>
              <a:t>2</a:t>
            </a:r>
            <a:endParaRPr lang="fa-IR" sz="2000" b="1" dirty="0"/>
          </a:p>
        </p:txBody>
      </p:sp>
      <p:sp>
        <p:nvSpPr>
          <p:cNvPr id="270" name="TextBox 269"/>
          <p:cNvSpPr txBox="1"/>
          <p:nvPr/>
        </p:nvSpPr>
        <p:spPr>
          <a:xfrm>
            <a:off x="990600" y="28194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T</a:t>
            </a:r>
            <a:r>
              <a:rPr lang="en-US" sz="1600" b="1" dirty="0" smtClean="0"/>
              <a:t>5</a:t>
            </a:r>
            <a:endParaRPr lang="fa-IR" sz="2000" b="1" dirty="0"/>
          </a:p>
        </p:txBody>
      </p:sp>
      <p:sp>
        <p:nvSpPr>
          <p:cNvPr id="273" name="TextBox 272"/>
          <p:cNvSpPr txBox="1"/>
          <p:nvPr/>
        </p:nvSpPr>
        <p:spPr>
          <a:xfrm>
            <a:off x="1066800" y="3200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274" name="TextBox 273"/>
          <p:cNvSpPr txBox="1"/>
          <p:nvPr/>
        </p:nvSpPr>
        <p:spPr>
          <a:xfrm>
            <a:off x="990600" y="34290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B</a:t>
            </a:r>
            <a:r>
              <a:rPr lang="en-US" sz="1400" b="1" dirty="0" smtClean="0"/>
              <a:t>11</a:t>
            </a:r>
            <a:endParaRPr lang="fa-IR" sz="2000" b="1" dirty="0"/>
          </a:p>
        </p:txBody>
      </p:sp>
      <p:sp>
        <p:nvSpPr>
          <p:cNvPr id="275" name="TextBox 274"/>
          <p:cNvSpPr txBox="1"/>
          <p:nvPr/>
        </p:nvSpPr>
        <p:spPr>
          <a:xfrm>
            <a:off x="990600" y="59436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B</a:t>
            </a:r>
            <a:r>
              <a:rPr lang="en-US" sz="1400" b="1" dirty="0" smtClean="0"/>
              <a:t>11</a:t>
            </a:r>
            <a:endParaRPr lang="fa-IR" sz="2000" b="1" dirty="0"/>
          </a:p>
        </p:txBody>
      </p:sp>
      <p:sp>
        <p:nvSpPr>
          <p:cNvPr id="276" name="TextBox 275"/>
          <p:cNvSpPr txBox="1"/>
          <p:nvPr/>
        </p:nvSpPr>
        <p:spPr>
          <a:xfrm>
            <a:off x="990600" y="54102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B</a:t>
            </a:r>
            <a:r>
              <a:rPr lang="en-US" sz="1600" b="1" dirty="0" smtClean="0"/>
              <a:t>5</a:t>
            </a:r>
            <a:endParaRPr lang="fa-IR" sz="2000" b="1" dirty="0"/>
          </a:p>
        </p:txBody>
      </p:sp>
      <p:sp>
        <p:nvSpPr>
          <p:cNvPr id="277" name="TextBox 276"/>
          <p:cNvSpPr txBox="1"/>
          <p:nvPr/>
        </p:nvSpPr>
        <p:spPr>
          <a:xfrm>
            <a:off x="990600" y="49530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B</a:t>
            </a:r>
            <a:r>
              <a:rPr lang="en-US" sz="1600" b="1" dirty="0" smtClean="0"/>
              <a:t>6</a:t>
            </a:r>
            <a:endParaRPr lang="fa-IR" sz="2000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990600" y="44196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B</a:t>
            </a:r>
            <a:r>
              <a:rPr lang="en-US" sz="1600" b="1" dirty="0" smtClean="0"/>
              <a:t>7</a:t>
            </a:r>
            <a:endParaRPr lang="fa-IR" sz="2000" b="1" dirty="0"/>
          </a:p>
        </p:txBody>
      </p:sp>
      <p:sp>
        <p:nvSpPr>
          <p:cNvPr id="279" name="TextBox 278"/>
          <p:cNvSpPr txBox="1"/>
          <p:nvPr/>
        </p:nvSpPr>
        <p:spPr>
          <a:xfrm>
            <a:off x="990600" y="39624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B</a:t>
            </a:r>
            <a:r>
              <a:rPr lang="en-US" sz="1600" b="1" dirty="0" smtClean="0"/>
              <a:t>8</a:t>
            </a:r>
            <a:endParaRPr lang="fa-IR" sz="2000" b="1" dirty="0"/>
          </a:p>
        </p:txBody>
      </p:sp>
      <p:sp>
        <p:nvSpPr>
          <p:cNvPr id="280" name="TextBox 279"/>
          <p:cNvSpPr txBox="1"/>
          <p:nvPr/>
        </p:nvSpPr>
        <p:spPr>
          <a:xfrm>
            <a:off x="1066800" y="3733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</a:t>
            </a:r>
            <a:endParaRPr lang="en-US" sz="20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71600" y="990600"/>
            <a:ext cx="6400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000" y="381000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انتقال ثبات های مربوط به فاز برداشت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657600" y="-1219200"/>
            <a:ext cx="1588" cy="47244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5867400" y="1371600"/>
            <a:ext cx="22860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980906" y="1410494"/>
            <a:ext cx="794" cy="22780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181600" y="1752600"/>
            <a:ext cx="838994" cy="79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1295400" y="1981200"/>
            <a:ext cx="4800602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980906" y="2020094"/>
            <a:ext cx="794" cy="22780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5181600" y="2362200"/>
            <a:ext cx="915194" cy="79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5867400" y="2590800"/>
            <a:ext cx="30480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980906" y="2629694"/>
            <a:ext cx="794" cy="22780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572794" y="1751806"/>
            <a:ext cx="12192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143000" y="2971800"/>
            <a:ext cx="25146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477000" y="1981200"/>
            <a:ext cx="5334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477000" y="2590800"/>
            <a:ext cx="5334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914400" y="1143000"/>
            <a:ext cx="6934200" cy="5334000"/>
            <a:chOff x="1066800" y="1295400"/>
            <a:chExt cx="6934200" cy="5181600"/>
          </a:xfrm>
        </p:grpSpPr>
        <p:grpSp>
          <p:nvGrpSpPr>
            <p:cNvPr id="118" name="Group 117"/>
            <p:cNvGrpSpPr/>
            <p:nvPr/>
          </p:nvGrpSpPr>
          <p:grpSpPr>
            <a:xfrm>
              <a:off x="1066800" y="1295400"/>
              <a:ext cx="6934200" cy="5181600"/>
              <a:chOff x="1600200" y="1295400"/>
              <a:chExt cx="6934200" cy="5181600"/>
            </a:xfrm>
          </p:grpSpPr>
          <p:cxnSp>
            <p:nvCxnSpPr>
              <p:cNvPr id="73" name="Elbow Connector 72"/>
              <p:cNvCxnSpPr/>
              <p:nvPr/>
            </p:nvCxnSpPr>
            <p:spPr>
              <a:xfrm rot="10800000">
                <a:off x="1600200" y="2667000"/>
                <a:ext cx="6629400" cy="3810000"/>
              </a:xfrm>
              <a:prstGeom prst="bentConnector3">
                <a:avLst>
                  <a:gd name="adj1" fmla="val 100026"/>
                </a:avLst>
              </a:prstGeom>
              <a:ln>
                <a:solidFill>
                  <a:srgbClr val="00863D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Elbow Connector 73"/>
              <p:cNvCxnSpPr/>
              <p:nvPr/>
            </p:nvCxnSpPr>
            <p:spPr>
              <a:xfrm rot="10800000">
                <a:off x="1600200" y="2667000"/>
                <a:ext cx="6400800" cy="3657600"/>
              </a:xfrm>
              <a:prstGeom prst="bentConnector3">
                <a:avLst>
                  <a:gd name="adj1" fmla="val 96269"/>
                </a:avLst>
              </a:prstGeom>
              <a:ln>
                <a:solidFill>
                  <a:srgbClr val="00863D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5" name="Elbow Connector 74"/>
              <p:cNvCxnSpPr/>
              <p:nvPr/>
            </p:nvCxnSpPr>
            <p:spPr>
              <a:xfrm rot="5400000">
                <a:off x="5791200" y="3733800"/>
                <a:ext cx="5181600" cy="304800"/>
              </a:xfrm>
              <a:prstGeom prst="bentConnector3">
                <a:avLst>
                  <a:gd name="adj1" fmla="val 31360"/>
                </a:avLst>
              </a:prstGeom>
              <a:ln>
                <a:solidFill>
                  <a:srgbClr val="00863D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6" name="Elbow Connector 75"/>
              <p:cNvCxnSpPr/>
              <p:nvPr/>
            </p:nvCxnSpPr>
            <p:spPr>
              <a:xfrm rot="16200000" flipH="1">
                <a:off x="5334000" y="3657600"/>
                <a:ext cx="5029200" cy="304800"/>
              </a:xfrm>
              <a:prstGeom prst="bentConnector3">
                <a:avLst>
                  <a:gd name="adj1" fmla="val 32423"/>
                </a:avLst>
              </a:prstGeom>
              <a:ln>
                <a:solidFill>
                  <a:srgbClr val="00863D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/>
            <p:cNvCxnSpPr/>
            <p:nvPr/>
          </p:nvCxnSpPr>
          <p:spPr>
            <a:xfrm>
              <a:off x="7162800" y="1295400"/>
              <a:ext cx="8382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2362200" y="4953000"/>
            <a:ext cx="534194" cy="382588"/>
            <a:chOff x="2514600" y="3276600"/>
            <a:chExt cx="534194" cy="382588"/>
          </a:xfrm>
        </p:grpSpPr>
        <p:cxnSp>
          <p:nvCxnSpPr>
            <p:cNvPr id="139" name="Straight Connector 138"/>
            <p:cNvCxnSpPr/>
            <p:nvPr/>
          </p:nvCxnSpPr>
          <p:spPr>
            <a:xfrm rot="10800000">
              <a:off x="2743200" y="3276600"/>
              <a:ext cx="305594" cy="79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>
              <a:off x="2743200" y="3505200"/>
              <a:ext cx="304800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0800000">
              <a:off x="2514600" y="3657600"/>
              <a:ext cx="533400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3" name="Rounded Rectangle 142"/>
          <p:cNvSpPr/>
          <p:nvPr/>
        </p:nvSpPr>
        <p:spPr>
          <a:xfrm>
            <a:off x="3733800" y="4495800"/>
            <a:ext cx="1371600" cy="304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PC</a:t>
            </a:r>
            <a:endParaRPr lang="fa-IR" sz="2000" b="1" dirty="0"/>
          </a:p>
        </p:txBody>
      </p:sp>
      <p:sp>
        <p:nvSpPr>
          <p:cNvPr id="144" name="Rounded Rectangle 143"/>
          <p:cNvSpPr/>
          <p:nvPr/>
        </p:nvSpPr>
        <p:spPr>
          <a:xfrm>
            <a:off x="3581400" y="5715000"/>
            <a:ext cx="1371600" cy="304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IR</a:t>
            </a:r>
            <a:endParaRPr lang="fa-IR" b="1" dirty="0"/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1143000" y="3810000"/>
            <a:ext cx="25146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1143000" y="4648200"/>
            <a:ext cx="25146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1143000" y="5867400"/>
            <a:ext cx="24384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9" name="Shape 168"/>
          <p:cNvCxnSpPr/>
          <p:nvPr/>
        </p:nvCxnSpPr>
        <p:spPr>
          <a:xfrm flipV="1">
            <a:off x="3276600" y="3200400"/>
            <a:ext cx="1066800" cy="304800"/>
          </a:xfrm>
          <a:prstGeom prst="bent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5029200" y="2971800"/>
            <a:ext cx="2286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5029200" y="3810000"/>
            <a:ext cx="2286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143" idx="3"/>
          </p:cNvCxnSpPr>
          <p:nvPr/>
        </p:nvCxnSpPr>
        <p:spPr>
          <a:xfrm>
            <a:off x="5105400" y="4648200"/>
            <a:ext cx="22098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44" idx="3"/>
          </p:cNvCxnSpPr>
          <p:nvPr/>
        </p:nvCxnSpPr>
        <p:spPr>
          <a:xfrm>
            <a:off x="4953000" y="5867400"/>
            <a:ext cx="23622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7" name="Elbow Connector 186"/>
          <p:cNvCxnSpPr/>
          <p:nvPr/>
        </p:nvCxnSpPr>
        <p:spPr>
          <a:xfrm rot="16200000" flipV="1">
            <a:off x="4914900" y="3238500"/>
            <a:ext cx="685800" cy="457200"/>
          </a:xfrm>
          <a:prstGeom prst="bent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0" name="Shape 189"/>
          <p:cNvCxnSpPr/>
          <p:nvPr/>
        </p:nvCxnSpPr>
        <p:spPr>
          <a:xfrm flipV="1">
            <a:off x="3276600" y="4800600"/>
            <a:ext cx="914400" cy="381000"/>
          </a:xfrm>
          <a:prstGeom prst="bent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8" name="Shape 207"/>
          <p:cNvCxnSpPr/>
          <p:nvPr/>
        </p:nvCxnSpPr>
        <p:spPr>
          <a:xfrm flipV="1">
            <a:off x="3276600" y="3962400"/>
            <a:ext cx="609600" cy="304800"/>
          </a:xfrm>
          <a:prstGeom prst="bent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1" name="Elbow Connector 220"/>
          <p:cNvCxnSpPr/>
          <p:nvPr/>
        </p:nvCxnSpPr>
        <p:spPr>
          <a:xfrm rot="16200000" flipH="1">
            <a:off x="723900" y="2781300"/>
            <a:ext cx="4876800" cy="1600200"/>
          </a:xfrm>
          <a:prstGeom prst="bentConnector3">
            <a:avLst>
              <a:gd name="adj1" fmla="val 104688"/>
            </a:avLst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34" name="Group 233"/>
          <p:cNvGrpSpPr/>
          <p:nvPr/>
        </p:nvGrpSpPr>
        <p:grpSpPr>
          <a:xfrm>
            <a:off x="2056606" y="1143794"/>
            <a:ext cx="839788" cy="3277394"/>
            <a:chOff x="2056606" y="1143794"/>
            <a:chExt cx="839788" cy="3277394"/>
          </a:xfrm>
        </p:grpSpPr>
        <p:grpSp>
          <p:nvGrpSpPr>
            <p:cNvPr id="130" name="Group 129"/>
            <p:cNvGrpSpPr/>
            <p:nvPr/>
          </p:nvGrpSpPr>
          <p:grpSpPr>
            <a:xfrm>
              <a:off x="2057400" y="4038600"/>
              <a:ext cx="838994" cy="382588"/>
              <a:chOff x="2209800" y="3276600"/>
              <a:chExt cx="838994" cy="382588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 rot="10800000">
                <a:off x="2743200" y="3276600"/>
                <a:ext cx="305594" cy="794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2743200" y="3505200"/>
                <a:ext cx="304800" cy="1588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0800000">
                <a:off x="2209800" y="3657600"/>
                <a:ext cx="838200" cy="1588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233" name="Straight Connector 232"/>
            <p:cNvCxnSpPr/>
            <p:nvPr/>
          </p:nvCxnSpPr>
          <p:spPr>
            <a:xfrm rot="5400000" flipH="1" flipV="1">
              <a:off x="419100" y="2781300"/>
              <a:ext cx="3276600" cy="15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36" name="Shape 235"/>
          <p:cNvCxnSpPr/>
          <p:nvPr/>
        </p:nvCxnSpPr>
        <p:spPr>
          <a:xfrm rot="10800000">
            <a:off x="4724400" y="6019800"/>
            <a:ext cx="1600200" cy="228600"/>
          </a:xfrm>
          <a:prstGeom prst="bentConnector2">
            <a:avLst/>
          </a:prstGeom>
          <a:ln>
            <a:solidFill>
              <a:srgbClr val="CC0099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1" name="Elbow Connector 240"/>
          <p:cNvCxnSpPr/>
          <p:nvPr/>
        </p:nvCxnSpPr>
        <p:spPr>
          <a:xfrm rot="16200000" flipV="1">
            <a:off x="4000500" y="4838700"/>
            <a:ext cx="2286000" cy="533400"/>
          </a:xfrm>
          <a:prstGeom prst="bentConnector3">
            <a:avLst>
              <a:gd name="adj1" fmla="val 85224"/>
            </a:avLst>
          </a:prstGeom>
          <a:ln>
            <a:solidFill>
              <a:srgbClr val="CC0099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8" name="Shape 247"/>
          <p:cNvCxnSpPr/>
          <p:nvPr/>
        </p:nvCxnSpPr>
        <p:spPr>
          <a:xfrm rot="10800000">
            <a:off x="4800600" y="4800600"/>
            <a:ext cx="609600" cy="304800"/>
          </a:xfrm>
          <a:prstGeom prst="bentConnector2">
            <a:avLst/>
          </a:prstGeom>
          <a:ln>
            <a:solidFill>
              <a:srgbClr val="CC0099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>
            <a:off x="6477000" y="1371600"/>
            <a:ext cx="5334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91" name="Group 290"/>
          <p:cNvGrpSpPr/>
          <p:nvPr/>
        </p:nvGrpSpPr>
        <p:grpSpPr>
          <a:xfrm>
            <a:off x="2362200" y="3276600"/>
            <a:ext cx="914400" cy="457200"/>
            <a:chOff x="2362200" y="3276600"/>
            <a:chExt cx="914400" cy="457200"/>
          </a:xfrm>
        </p:grpSpPr>
        <p:grpSp>
          <p:nvGrpSpPr>
            <p:cNvPr id="259" name="Group 258"/>
            <p:cNvGrpSpPr/>
            <p:nvPr/>
          </p:nvGrpSpPr>
          <p:grpSpPr>
            <a:xfrm>
              <a:off x="2362200" y="3276600"/>
              <a:ext cx="534194" cy="382588"/>
              <a:chOff x="2514600" y="3276600"/>
              <a:chExt cx="534194" cy="382588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 rot="10800000">
                <a:off x="2743200" y="3276600"/>
                <a:ext cx="305594" cy="794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0800000">
                <a:off x="2743200" y="3505200"/>
                <a:ext cx="304800" cy="1588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0800000">
                <a:off x="2514600" y="3657600"/>
                <a:ext cx="532606" cy="1588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64" name="Moon 263"/>
            <p:cNvSpPr/>
            <p:nvPr/>
          </p:nvSpPr>
          <p:spPr>
            <a:xfrm flipH="1">
              <a:off x="2819400" y="3276600"/>
              <a:ext cx="457200" cy="457200"/>
            </a:xfrm>
            <a:prstGeom prst="moon">
              <a:avLst>
                <a:gd name="adj" fmla="val 875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266" name="Moon 265"/>
          <p:cNvSpPr/>
          <p:nvPr/>
        </p:nvSpPr>
        <p:spPr>
          <a:xfrm flipH="1">
            <a:off x="2819400" y="4038600"/>
            <a:ext cx="457200" cy="457200"/>
          </a:xfrm>
          <a:prstGeom prst="moon">
            <a:avLst>
              <a:gd name="adj" fmla="val 875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8" name="Moon 267"/>
          <p:cNvSpPr/>
          <p:nvPr/>
        </p:nvSpPr>
        <p:spPr>
          <a:xfrm flipH="1">
            <a:off x="2819400" y="4953000"/>
            <a:ext cx="457200" cy="457200"/>
          </a:xfrm>
          <a:prstGeom prst="moon">
            <a:avLst>
              <a:gd name="adj" fmla="val 875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9" name="Moon 268"/>
          <p:cNvSpPr/>
          <p:nvPr/>
        </p:nvSpPr>
        <p:spPr>
          <a:xfrm flipH="1">
            <a:off x="6019800" y="1752600"/>
            <a:ext cx="457200" cy="457200"/>
          </a:xfrm>
          <a:prstGeom prst="moon">
            <a:avLst>
              <a:gd name="adj" fmla="val 8750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0" name="Moon 269"/>
          <p:cNvSpPr/>
          <p:nvPr/>
        </p:nvSpPr>
        <p:spPr>
          <a:xfrm flipH="1">
            <a:off x="6019800" y="1143000"/>
            <a:ext cx="457200" cy="457200"/>
          </a:xfrm>
          <a:prstGeom prst="moon">
            <a:avLst>
              <a:gd name="adj" fmla="val 8750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1" name="Moon 270"/>
          <p:cNvSpPr/>
          <p:nvPr/>
        </p:nvSpPr>
        <p:spPr>
          <a:xfrm flipH="1">
            <a:off x="6019800" y="2362200"/>
            <a:ext cx="457200" cy="457200"/>
          </a:xfrm>
          <a:prstGeom prst="moon">
            <a:avLst>
              <a:gd name="adj" fmla="val 8750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2" name="Rounded Rectangle 271"/>
          <p:cNvSpPr/>
          <p:nvPr/>
        </p:nvSpPr>
        <p:spPr>
          <a:xfrm>
            <a:off x="3657600" y="2514600"/>
            <a:ext cx="1371600" cy="685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واحد حافظه</a:t>
            </a:r>
            <a:endParaRPr lang="fa-IR" sz="2000" b="1" dirty="0"/>
          </a:p>
        </p:txBody>
      </p:sp>
      <p:sp>
        <p:nvSpPr>
          <p:cNvPr id="273" name="Rounded Rectangle 272"/>
          <p:cNvSpPr/>
          <p:nvPr/>
        </p:nvSpPr>
        <p:spPr>
          <a:xfrm>
            <a:off x="3657600" y="3657600"/>
            <a:ext cx="1371600" cy="304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AR</a:t>
            </a:r>
            <a:endParaRPr lang="fa-IR" sz="2000" b="1" dirty="0"/>
          </a:p>
        </p:txBody>
      </p:sp>
      <p:sp>
        <p:nvSpPr>
          <p:cNvPr id="285" name="TextBox 284"/>
          <p:cNvSpPr txBox="1"/>
          <p:nvPr/>
        </p:nvSpPr>
        <p:spPr>
          <a:xfrm>
            <a:off x="7010400" y="12192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</a:t>
            </a:r>
            <a:r>
              <a:rPr lang="en-US" sz="1400" b="1" dirty="0" smtClean="0"/>
              <a:t>2</a:t>
            </a:r>
            <a:endParaRPr lang="fa-IR" b="1" dirty="0"/>
          </a:p>
        </p:txBody>
      </p:sp>
      <p:sp>
        <p:nvSpPr>
          <p:cNvPr id="286" name="TextBox 285"/>
          <p:cNvSpPr txBox="1"/>
          <p:nvPr/>
        </p:nvSpPr>
        <p:spPr>
          <a:xfrm>
            <a:off x="7010400" y="1828800"/>
            <a:ext cx="99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</a:t>
            </a:r>
            <a:r>
              <a:rPr lang="en-US" sz="1400" b="1" dirty="0" smtClean="0"/>
              <a:t>1</a:t>
            </a:r>
            <a:r>
              <a:rPr lang="en-US" b="1" dirty="0" smtClean="0"/>
              <a:t> </a:t>
            </a:r>
            <a:r>
              <a:rPr lang="fa-IR" b="1" dirty="0" smtClean="0"/>
              <a:t>گذرگاه</a:t>
            </a:r>
            <a:endParaRPr lang="fa-IR" b="1" dirty="0"/>
          </a:p>
        </p:txBody>
      </p:sp>
      <p:sp>
        <p:nvSpPr>
          <p:cNvPr id="287" name="TextBox 286"/>
          <p:cNvSpPr txBox="1"/>
          <p:nvPr/>
        </p:nvSpPr>
        <p:spPr>
          <a:xfrm>
            <a:off x="7010400" y="23622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</a:t>
            </a:r>
            <a:r>
              <a:rPr lang="en-US" sz="1600" b="1" dirty="0" smtClean="0"/>
              <a:t>0</a:t>
            </a:r>
            <a:endParaRPr lang="fa-IR" b="1" dirty="0"/>
          </a:p>
        </p:txBody>
      </p:sp>
      <p:sp>
        <p:nvSpPr>
          <p:cNvPr id="288" name="TextBox 287"/>
          <p:cNvSpPr txBox="1"/>
          <p:nvPr/>
        </p:nvSpPr>
        <p:spPr>
          <a:xfrm>
            <a:off x="4953000" y="3200400"/>
            <a:ext cx="609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b="1" dirty="0" smtClean="0"/>
              <a:t>آدرس</a:t>
            </a:r>
            <a:endParaRPr lang="fa-IR" sz="1600" b="1" dirty="0"/>
          </a:p>
        </p:txBody>
      </p:sp>
      <p:sp>
        <p:nvSpPr>
          <p:cNvPr id="289" name="TextBox 288"/>
          <p:cNvSpPr txBox="1"/>
          <p:nvPr/>
        </p:nvSpPr>
        <p:spPr>
          <a:xfrm>
            <a:off x="4343400" y="32766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b="1" dirty="0" smtClean="0"/>
              <a:t>خواندن</a:t>
            </a:r>
            <a:endParaRPr lang="fa-IR" sz="1600" b="1" dirty="0"/>
          </a:p>
        </p:txBody>
      </p:sp>
      <p:sp>
        <p:nvSpPr>
          <p:cNvPr id="292" name="TextBox 291"/>
          <p:cNvSpPr txBox="1"/>
          <p:nvPr/>
        </p:nvSpPr>
        <p:spPr>
          <a:xfrm>
            <a:off x="3124200" y="42672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LD</a:t>
            </a:r>
            <a:endParaRPr lang="fa-IR" b="1" dirty="0"/>
          </a:p>
        </p:txBody>
      </p:sp>
      <p:sp>
        <p:nvSpPr>
          <p:cNvPr id="293" name="TextBox 292"/>
          <p:cNvSpPr txBox="1"/>
          <p:nvPr/>
        </p:nvSpPr>
        <p:spPr>
          <a:xfrm>
            <a:off x="3962400" y="59436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LD</a:t>
            </a:r>
            <a:endParaRPr lang="fa-IR" b="1" dirty="0"/>
          </a:p>
        </p:txBody>
      </p:sp>
      <p:sp>
        <p:nvSpPr>
          <p:cNvPr id="294" name="TextBox 293"/>
          <p:cNvSpPr txBox="1"/>
          <p:nvPr/>
        </p:nvSpPr>
        <p:spPr>
          <a:xfrm>
            <a:off x="6324600" y="59436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CLK</a:t>
            </a:r>
            <a:endParaRPr lang="fa-IR" b="1" dirty="0"/>
          </a:p>
        </p:txBody>
      </p:sp>
      <p:sp>
        <p:nvSpPr>
          <p:cNvPr id="295" name="TextBox 294"/>
          <p:cNvSpPr txBox="1"/>
          <p:nvPr/>
        </p:nvSpPr>
        <p:spPr>
          <a:xfrm>
            <a:off x="4038600" y="5105400"/>
            <a:ext cx="60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INR</a:t>
            </a:r>
            <a:endParaRPr lang="fa-IR" b="1" dirty="0"/>
          </a:p>
        </p:txBody>
      </p:sp>
      <p:sp>
        <p:nvSpPr>
          <p:cNvPr id="296" name="TextBox 295"/>
          <p:cNvSpPr txBox="1"/>
          <p:nvPr/>
        </p:nvSpPr>
        <p:spPr>
          <a:xfrm>
            <a:off x="7315200" y="2819400"/>
            <a:ext cx="30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7</a:t>
            </a:r>
            <a:endParaRPr lang="fa-IR" b="1" dirty="0"/>
          </a:p>
        </p:txBody>
      </p:sp>
      <p:sp>
        <p:nvSpPr>
          <p:cNvPr id="297" name="TextBox 296"/>
          <p:cNvSpPr txBox="1"/>
          <p:nvPr/>
        </p:nvSpPr>
        <p:spPr>
          <a:xfrm>
            <a:off x="7315200" y="3581400"/>
            <a:ext cx="228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1</a:t>
            </a:r>
            <a:endParaRPr lang="fa-IR" b="1" dirty="0"/>
          </a:p>
        </p:txBody>
      </p:sp>
      <p:sp>
        <p:nvSpPr>
          <p:cNvPr id="298" name="TextBox 297"/>
          <p:cNvSpPr txBox="1"/>
          <p:nvPr/>
        </p:nvSpPr>
        <p:spPr>
          <a:xfrm>
            <a:off x="7315200" y="4495800"/>
            <a:ext cx="228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2</a:t>
            </a:r>
            <a:endParaRPr lang="fa-IR" b="1" dirty="0"/>
          </a:p>
        </p:txBody>
      </p:sp>
      <p:sp>
        <p:nvSpPr>
          <p:cNvPr id="299" name="TextBox 298"/>
          <p:cNvSpPr txBox="1"/>
          <p:nvPr/>
        </p:nvSpPr>
        <p:spPr>
          <a:xfrm>
            <a:off x="7315200" y="5638800"/>
            <a:ext cx="228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5</a:t>
            </a:r>
            <a:endParaRPr lang="fa-IR" b="1" dirty="0"/>
          </a:p>
        </p:txBody>
      </p:sp>
      <p:sp>
        <p:nvSpPr>
          <p:cNvPr id="300" name="TextBox 299"/>
          <p:cNvSpPr txBox="1"/>
          <p:nvPr/>
        </p:nvSpPr>
        <p:spPr>
          <a:xfrm>
            <a:off x="762000" y="9906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</a:t>
            </a:r>
            <a:r>
              <a:rPr lang="en-US" sz="1400" b="1" dirty="0" smtClean="0"/>
              <a:t>1</a:t>
            </a:r>
            <a:endParaRPr lang="fa-IR" b="1" dirty="0"/>
          </a:p>
        </p:txBody>
      </p:sp>
      <p:sp>
        <p:nvSpPr>
          <p:cNvPr id="301" name="TextBox 300"/>
          <p:cNvSpPr txBox="1"/>
          <p:nvPr/>
        </p:nvSpPr>
        <p:spPr>
          <a:xfrm>
            <a:off x="762000" y="17526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</a:t>
            </a:r>
            <a:r>
              <a:rPr lang="en-US" sz="1400" b="1" dirty="0" smtClean="0"/>
              <a:t>0</a:t>
            </a:r>
            <a:endParaRPr lang="fa-IR" b="1" dirty="0"/>
          </a:p>
        </p:txBody>
      </p:sp>
      <p:sp>
        <p:nvSpPr>
          <p:cNvPr id="303" name="TextBox 302"/>
          <p:cNvSpPr txBox="1"/>
          <p:nvPr/>
        </p:nvSpPr>
        <p:spPr>
          <a:xfrm>
            <a:off x="3733800" y="6248400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b="1" dirty="0" smtClean="0"/>
              <a:t>گذرگاه مشترک</a:t>
            </a:r>
            <a:endParaRPr lang="fa-IR" sz="16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 animBg="1"/>
      <p:bldP spid="266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85" grpId="0"/>
      <p:bldP spid="286" grpId="0"/>
      <p:bldP spid="287" grpId="0"/>
      <p:bldP spid="288" grpId="0"/>
      <p:bldP spid="289" grpId="0"/>
      <p:bldP spid="292" grpId="0"/>
      <p:bldP spid="293" grpId="0"/>
      <p:bldP spid="294" grpId="0"/>
      <p:bldP spid="295" grpId="0"/>
      <p:bldP spid="296" grpId="0"/>
      <p:bldP spid="297" grpId="0"/>
      <p:bldP spid="298" grpId="0"/>
      <p:bldP spid="299" grpId="0"/>
      <p:bldP spid="300" grpId="0"/>
      <p:bldP spid="301" grpId="0"/>
      <p:bldP spid="30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752600" y="1447800"/>
            <a:ext cx="5927969" cy="510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00200" y="609600"/>
            <a:ext cx="6248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40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ورودی های کنترل برای  </a:t>
            </a:r>
            <a:r>
              <a:rPr lang="en-US" sz="44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IEN</a:t>
            </a:r>
            <a:endParaRPr lang="en-US" sz="44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85800" y="1828800"/>
            <a:ext cx="7848600" cy="4191000"/>
            <a:chOff x="685800" y="1828800"/>
            <a:chExt cx="7848600" cy="41910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8" name="Rounded Rectangle 37"/>
            <p:cNvSpPr/>
            <p:nvPr/>
          </p:nvSpPr>
          <p:spPr>
            <a:xfrm>
              <a:off x="685800" y="1828800"/>
              <a:ext cx="7772400" cy="4191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553200" y="2514600"/>
              <a:ext cx="1143000" cy="1828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JK</a:t>
              </a:r>
              <a:endParaRPr lang="en-US" sz="4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143000" y="2362200"/>
              <a:ext cx="1143000" cy="685800"/>
              <a:chOff x="2438400" y="2514600"/>
              <a:chExt cx="1066800" cy="4572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2438400" y="2895600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438400" y="2743200"/>
                <a:ext cx="6096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438400" y="2590800"/>
                <a:ext cx="6096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Flowchart: Delay 45"/>
              <p:cNvSpPr/>
              <p:nvPr/>
            </p:nvSpPr>
            <p:spPr>
              <a:xfrm>
                <a:off x="2971800" y="2514600"/>
                <a:ext cx="533400" cy="457200"/>
              </a:xfrm>
              <a:prstGeom prst="flowChartDelay">
                <a:avLst/>
              </a:prstGeom>
              <a:solidFill>
                <a:srgbClr val="00863D"/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286000" y="2514600"/>
              <a:ext cx="2111828" cy="685800"/>
              <a:chOff x="1766048" y="2590800"/>
              <a:chExt cx="1739152" cy="4572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330824" y="2946400"/>
                <a:ext cx="685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766048" y="2743200"/>
                <a:ext cx="1205753" cy="10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Flowchart: Delay 49"/>
              <p:cNvSpPr/>
              <p:nvPr/>
            </p:nvSpPr>
            <p:spPr>
              <a:xfrm>
                <a:off x="2971800" y="2590800"/>
                <a:ext cx="533400" cy="457200"/>
              </a:xfrm>
              <a:prstGeom prst="flowChartDelay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048000" y="2743200"/>
              <a:ext cx="647700" cy="1488282"/>
              <a:chOff x="3124200" y="2667000"/>
              <a:chExt cx="533400" cy="992188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3124200" y="3657600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hape 20"/>
              <p:cNvCxnSpPr/>
              <p:nvPr/>
            </p:nvCxnSpPr>
            <p:spPr>
              <a:xfrm rot="16200000" flipV="1">
                <a:off x="3048000" y="2819400"/>
                <a:ext cx="762000" cy="457200"/>
              </a:xfrm>
              <a:prstGeom prst="bentConnector3">
                <a:avLst>
                  <a:gd name="adj1" fmla="val -194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3048000" y="4724400"/>
              <a:ext cx="1295400" cy="685800"/>
              <a:chOff x="3124200" y="4038600"/>
              <a:chExt cx="1066800" cy="457200"/>
            </a:xfrm>
          </p:grpSpPr>
          <p:sp>
            <p:nvSpPr>
              <p:cNvPr id="55" name="Flowchart: Delay 54"/>
              <p:cNvSpPr/>
              <p:nvPr/>
            </p:nvSpPr>
            <p:spPr>
              <a:xfrm>
                <a:off x="3657600" y="4038600"/>
                <a:ext cx="533400" cy="457200"/>
              </a:xfrm>
              <a:prstGeom prst="flowChartDelay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3124200" y="4114800"/>
                <a:ext cx="533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124200" y="4343400"/>
                <a:ext cx="533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hape 38"/>
            <p:cNvCxnSpPr/>
            <p:nvPr/>
          </p:nvCxnSpPr>
          <p:spPr>
            <a:xfrm rot="10800000" flipV="1">
              <a:off x="4343400" y="4038600"/>
              <a:ext cx="838200" cy="106680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791200" y="3886200"/>
              <a:ext cx="762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5715000" y="3505200"/>
              <a:ext cx="838200" cy="158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397828" y="2857500"/>
              <a:ext cx="2155372" cy="381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267200" y="3810000"/>
              <a:ext cx="914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762000" y="2286000"/>
              <a:ext cx="533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sz="1200" b="1" dirty="0" smtClean="0"/>
                <a:t>7</a:t>
              </a:r>
              <a:endParaRPr lang="fa-IR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62000" y="27432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sz="1200" b="1" dirty="0" smtClean="0"/>
                <a:t>3</a:t>
              </a:r>
              <a:endParaRPr lang="fa-IR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14400" y="2514600"/>
              <a:ext cx="304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I</a:t>
              </a:r>
              <a:endParaRPr lang="fa-IR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362200" y="2362200"/>
              <a:ext cx="304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P</a:t>
              </a:r>
              <a:endParaRPr lang="fa-IR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90800" y="4038600"/>
              <a:ext cx="533400" cy="3810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B</a:t>
              </a:r>
              <a:r>
                <a:rPr lang="en-US" sz="1200" b="1" dirty="0" smtClean="0"/>
                <a:t>6</a:t>
              </a:r>
              <a:endParaRPr lang="fa-IR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90800" y="4648200"/>
              <a:ext cx="3048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R</a:t>
              </a:r>
              <a:endParaRPr lang="fa-IR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90800" y="49530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sz="1200" b="1" dirty="0" smtClean="0"/>
                <a:t>2</a:t>
              </a:r>
              <a:endParaRPr lang="fa-IR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15000" y="3200400"/>
              <a:ext cx="7620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1600" b="1" dirty="0" smtClean="0"/>
                <a:t>ساعت</a:t>
              </a:r>
              <a:endParaRPr lang="fa-IR" b="1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7696200" y="2895600"/>
              <a:ext cx="381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8001000" y="2667000"/>
              <a:ext cx="533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IEN</a:t>
              </a:r>
              <a:endParaRPr lang="fa-IR" b="1" dirty="0"/>
            </a:p>
          </p:txBody>
        </p:sp>
        <p:sp>
          <p:nvSpPr>
            <p:cNvPr id="73" name="Moon 72"/>
            <p:cNvSpPr/>
            <p:nvPr/>
          </p:nvSpPr>
          <p:spPr>
            <a:xfrm flipH="1">
              <a:off x="5105400" y="3581400"/>
              <a:ext cx="685800" cy="685800"/>
            </a:xfrm>
            <a:prstGeom prst="moon">
              <a:avLst>
                <a:gd name="adj" fmla="val 875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4" name="Flowchart: Delay 73"/>
            <p:cNvSpPr/>
            <p:nvPr/>
          </p:nvSpPr>
          <p:spPr>
            <a:xfrm>
              <a:off x="3695700" y="3657600"/>
              <a:ext cx="647700" cy="685800"/>
            </a:xfrm>
            <a:prstGeom prst="flowChartDelay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553200" y="2678668"/>
            <a:ext cx="30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j</a:t>
            </a:r>
            <a:endParaRPr lang="fa-IR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558887" y="3703122"/>
            <a:ext cx="30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K</a:t>
            </a:r>
            <a:endParaRPr lang="fa-IR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439943" y="2934891"/>
            <a:ext cx="533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B</a:t>
            </a:r>
            <a:r>
              <a:rPr lang="en-US" sz="1200" b="1" dirty="0" smtClean="0"/>
              <a:t>7</a:t>
            </a:r>
            <a:endParaRPr lang="fa-IR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752600" y="1447800"/>
            <a:ext cx="5638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9600" y="685800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36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انکدر برای ورودی های انتخاب گذرگاه 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3600" y="2286000"/>
            <a:ext cx="2362200" cy="25146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FFFF00"/>
                </a:solidFill>
              </a:rPr>
              <a:t>انکدر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0" y="2286000"/>
            <a:ext cx="2514600" cy="2514600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rgbClr val="7030A0"/>
                </a:solidFill>
              </a:rPr>
              <a:t>ورودیهای انتخاب </a:t>
            </a:r>
          </a:p>
          <a:p>
            <a:pPr algn="ctr" rtl="1"/>
            <a:r>
              <a:rPr lang="fa-IR" sz="2400" b="1" dirty="0" smtClean="0">
                <a:solidFill>
                  <a:srgbClr val="7030A0"/>
                </a:solidFill>
              </a:rPr>
              <a:t>گذرگاه مولتی پلکسر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4495800" y="3543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3124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95800" y="3962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2971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95400" y="2667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95400" y="3276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95400" y="3886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95400" y="3581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95400" y="4191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57800" y="2895600"/>
            <a:ext cx="533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</a:t>
            </a:r>
            <a:r>
              <a:rPr lang="en-US" sz="1200" b="1" dirty="0" smtClean="0"/>
              <a:t>2</a:t>
            </a:r>
            <a:endParaRPr lang="fa-IR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57800" y="3352800"/>
            <a:ext cx="533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</a:t>
            </a:r>
            <a:r>
              <a:rPr lang="en-US" sz="1200" b="1" dirty="0" smtClean="0"/>
              <a:t>1</a:t>
            </a:r>
            <a:endParaRPr lang="fa-IR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57800" y="3733800"/>
            <a:ext cx="533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</a:t>
            </a:r>
            <a:r>
              <a:rPr lang="en-US" sz="1200" b="1" dirty="0" smtClean="0"/>
              <a:t>0</a:t>
            </a:r>
            <a:endParaRPr lang="fa-IR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14400" y="24384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1400" b="1" dirty="0" smtClean="0"/>
              <a:t>1</a:t>
            </a:r>
            <a:endParaRPr lang="fa-IR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14400" y="27432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1400" b="1" dirty="0" smtClean="0"/>
              <a:t>2</a:t>
            </a:r>
            <a:endParaRPr lang="fa-IR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14400" y="30480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1400" b="1" dirty="0" smtClean="0"/>
              <a:t>3</a:t>
            </a:r>
            <a:endParaRPr lang="fa-IR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14400" y="33528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1400" b="1" dirty="0" smtClean="0"/>
              <a:t>4</a:t>
            </a:r>
            <a:endParaRPr lang="fa-IR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6576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1400" b="1" dirty="0" smtClean="0"/>
              <a:t>5</a:t>
            </a:r>
            <a:endParaRPr lang="fa-IR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14400" y="39624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1400" b="1" dirty="0" smtClean="0"/>
              <a:t>6</a:t>
            </a:r>
            <a:endParaRPr lang="fa-IR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295400" y="4495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4400" y="42672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1400" b="1" dirty="0" smtClean="0"/>
              <a:t>7</a:t>
            </a:r>
            <a:endParaRPr lang="fa-IR" sz="20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752600" y="1219200"/>
            <a:ext cx="56388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3400" y="533400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fa-IR" sz="36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یک طبقه از مدار جمع کننده و منطق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981200"/>
            <a:ext cx="5943600" cy="3718924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glow rad="228600">
              <a:srgbClr val="FF33CC">
                <a:alpha val="40000"/>
              </a:srgb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447800" y="11430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1000" y="457200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نمایش آدرس مستقیم و غیر مستقیم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953000" y="1524000"/>
            <a:ext cx="3361076" cy="4419600"/>
            <a:chOff x="4953000" y="1524000"/>
            <a:chExt cx="3361076" cy="44196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4" name="Group 33"/>
            <p:cNvGrpSpPr/>
            <p:nvPr/>
          </p:nvGrpSpPr>
          <p:grpSpPr>
            <a:xfrm>
              <a:off x="4953000" y="1524000"/>
              <a:ext cx="3361076" cy="4419600"/>
              <a:chOff x="4648200" y="1447800"/>
              <a:chExt cx="3429001" cy="44958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638801" y="1447800"/>
                <a:ext cx="2438400" cy="4495800"/>
                <a:chOff x="5638800" y="1447800"/>
                <a:chExt cx="2438400" cy="4495800"/>
              </a:xfrm>
            </p:grpSpPr>
            <p:sp>
              <p:nvSpPr>
                <p:cNvPr id="3" name="Flowchart: Document 2"/>
                <p:cNvSpPr/>
                <p:nvPr/>
              </p:nvSpPr>
              <p:spPr>
                <a:xfrm flipH="1">
                  <a:off x="5715000" y="1752600"/>
                  <a:ext cx="2286000" cy="3048000"/>
                </a:xfrm>
                <a:prstGeom prst="flowChartDocumen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" name="Straight Arrow Connector 3"/>
                <p:cNvCxnSpPr/>
                <p:nvPr/>
              </p:nvCxnSpPr>
              <p:spPr>
                <a:xfrm rot="5400000">
                  <a:off x="6400006" y="4419600"/>
                  <a:ext cx="915194" cy="79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5" name="Oval 4"/>
                <p:cNvSpPr/>
                <p:nvPr/>
              </p:nvSpPr>
              <p:spPr>
                <a:xfrm>
                  <a:off x="6705600" y="4876800"/>
                  <a:ext cx="304800" cy="3048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a-IR" sz="2800" dirty="0" smtClean="0">
                      <a:solidFill>
                        <a:srgbClr val="FFFF00"/>
                      </a:solidFill>
                    </a:rPr>
                    <a:t>+</a:t>
                  </a:r>
                  <a:endParaRPr lang="en-US" sz="2800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6" name="Straight Arrow Connector 5"/>
                <p:cNvCxnSpPr/>
                <p:nvPr/>
              </p:nvCxnSpPr>
              <p:spPr>
                <a:xfrm rot="5400000">
                  <a:off x="6668294" y="5371306"/>
                  <a:ext cx="381000" cy="1588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7" name="Rectangle 6"/>
                <p:cNvSpPr/>
                <p:nvPr/>
              </p:nvSpPr>
              <p:spPr>
                <a:xfrm>
                  <a:off x="5638800" y="5562600"/>
                  <a:ext cx="2438400" cy="3810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ln>
                        <a:solidFill>
                          <a:srgbClr val="00863D"/>
                        </a:solidFill>
                      </a:ln>
                      <a:solidFill>
                        <a:srgbClr val="00863D"/>
                      </a:solidFill>
                    </a:rPr>
                    <a:t>AC</a:t>
                  </a:r>
                  <a:endParaRPr lang="en-US" sz="2800" b="1" dirty="0">
                    <a:ln>
                      <a:solidFill>
                        <a:srgbClr val="00863D"/>
                      </a:solidFill>
                    </a:ln>
                    <a:solidFill>
                      <a:srgbClr val="00863D"/>
                    </a:solidFill>
                  </a:endParaRPr>
                </a:p>
              </p:txBody>
            </p:sp>
            <p:cxnSp>
              <p:nvCxnSpPr>
                <p:cNvPr id="8" name="Shape 7"/>
                <p:cNvCxnSpPr>
                  <a:stCxn id="7" idx="2"/>
                  <a:endCxn id="5" idx="2"/>
                </p:cNvCxnSpPr>
                <p:nvPr/>
              </p:nvCxnSpPr>
              <p:spPr>
                <a:xfrm rot="5400000" flipH="1">
                  <a:off x="6324600" y="5410200"/>
                  <a:ext cx="914400" cy="152400"/>
                </a:xfrm>
                <a:prstGeom prst="bentConnector4">
                  <a:avLst>
                    <a:gd name="adj1" fmla="val -25000"/>
                    <a:gd name="adj2" fmla="val 950000"/>
                  </a:avLst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50"/>
                <p:cNvGrpSpPr/>
                <p:nvPr/>
              </p:nvGrpSpPr>
              <p:grpSpPr>
                <a:xfrm>
                  <a:off x="5715000" y="1752600"/>
                  <a:ext cx="2286000" cy="2211388"/>
                  <a:chOff x="5715000" y="1677194"/>
                  <a:chExt cx="2286000" cy="2211388"/>
                </a:xfrm>
              </p:grpSpPr>
              <p:cxnSp>
                <p:nvCxnSpPr>
                  <p:cNvPr id="15" name="Straight Connector 8"/>
                  <p:cNvCxnSpPr/>
                  <p:nvPr/>
                </p:nvCxnSpPr>
                <p:spPr>
                  <a:xfrm>
                    <a:off x="5715000" y="3886994"/>
                    <a:ext cx="2286000" cy="1588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rot="5400000">
                    <a:off x="5830094" y="1943100"/>
                    <a:ext cx="533400" cy="1588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rot="16200000" flipH="1">
                    <a:off x="6668294" y="1943100"/>
                    <a:ext cx="533400" cy="1588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5715000" y="3429794"/>
                    <a:ext cx="2286000" cy="1588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5715000" y="2210594"/>
                    <a:ext cx="2286000" cy="1588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8"/>
                  <p:cNvCxnSpPr/>
                  <p:nvPr/>
                </p:nvCxnSpPr>
                <p:spPr>
                  <a:xfrm>
                    <a:off x="5715000" y="2972594"/>
                    <a:ext cx="2286000" cy="1588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5715000" y="2515394"/>
                    <a:ext cx="2286000" cy="1588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6669438" y="1447800"/>
                  <a:ext cx="646331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fa-IR" b="1" cap="none" spc="0" dirty="0" smtClean="0">
                      <a:ln w="11430"/>
                      <a:effectLst/>
                    </a:rPr>
                    <a:t>حافظه</a:t>
                  </a:r>
                  <a:endParaRPr lang="en-US" b="1" cap="none" spc="0" dirty="0">
                    <a:ln w="11430"/>
                    <a:effectLst/>
                  </a:endParaRP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4876800" y="2514601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18415" cmpd="sng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</a:ln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300</a:t>
                </a:r>
                <a:endParaRPr lang="en-US" sz="2800" b="1" cap="none" spc="0" dirty="0">
                  <a:ln w="18415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876800" y="175260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18415" cmpd="sng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</a:ln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35</a:t>
                </a:r>
                <a:endParaRPr lang="en-US" sz="2800" b="1" cap="none" spc="0" dirty="0">
                  <a:ln w="18415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48200" y="350520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18415" cmpd="sng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</a:ln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1350</a:t>
                </a:r>
                <a:endParaRPr lang="en-US" sz="2800" b="1" cap="none" spc="0" dirty="0">
                  <a:ln w="18415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781800" y="35814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b="1" dirty="0" smtClean="0">
                  <a:ln>
                    <a:solidFill>
                      <a:srgbClr val="00863D"/>
                    </a:solidFill>
                  </a:ln>
                  <a:solidFill>
                    <a:srgbClr val="00863D"/>
                  </a:solidFill>
                  <a:cs typeface="2  Titr" pitchFamily="2" charset="-78"/>
                </a:rPr>
                <a:t>عملوند</a:t>
              </a:r>
              <a:endParaRPr lang="en-US" b="1" dirty="0">
                <a:ln>
                  <a:solidFill>
                    <a:srgbClr val="00863D"/>
                  </a:solidFill>
                </a:ln>
                <a:solidFill>
                  <a:srgbClr val="00863D"/>
                </a:solidFill>
                <a:cs typeface="2  Titr" pitchFamily="2" charset="-7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05600" y="26670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>
                    <a:solidFill>
                      <a:srgbClr val="00863D"/>
                    </a:solidFill>
                  </a:ln>
                  <a:solidFill>
                    <a:srgbClr val="00863D"/>
                  </a:solidFill>
                  <a:cs typeface="2  Titr" pitchFamily="2" charset="-78"/>
                </a:rPr>
                <a:t>1350</a:t>
              </a:r>
              <a:endParaRPr lang="en-US" sz="2000" b="1" dirty="0">
                <a:ln>
                  <a:solidFill>
                    <a:srgbClr val="00863D"/>
                  </a:solidFill>
                </a:ln>
                <a:solidFill>
                  <a:srgbClr val="00863D"/>
                </a:solidFill>
                <a:cs typeface="2  Titr" pitchFamily="2" charset="-7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39000" y="18288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>
                    <a:solidFill>
                      <a:srgbClr val="00863D"/>
                    </a:solidFill>
                  </a:ln>
                  <a:solidFill>
                    <a:srgbClr val="00863D"/>
                  </a:solidFill>
                  <a:cs typeface="2  Titr" pitchFamily="2" charset="-78"/>
                </a:rPr>
                <a:t>300</a:t>
              </a:r>
              <a:endParaRPr lang="en-US" sz="2000" b="1" dirty="0">
                <a:ln>
                  <a:solidFill>
                    <a:srgbClr val="00863D"/>
                  </a:solidFill>
                </a:ln>
                <a:solidFill>
                  <a:srgbClr val="00863D"/>
                </a:solidFill>
                <a:cs typeface="2  Titr" pitchFamily="2" charset="-7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00800" y="18288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>
                    <a:solidFill>
                      <a:srgbClr val="00863D"/>
                    </a:solidFill>
                  </a:ln>
                  <a:solidFill>
                    <a:srgbClr val="00863D"/>
                  </a:solidFill>
                  <a:cs typeface="2  Titr" pitchFamily="2" charset="-78"/>
                </a:rPr>
                <a:t>ADD</a:t>
              </a:r>
              <a:endParaRPr lang="en-US" sz="2000" b="1" dirty="0">
                <a:ln>
                  <a:solidFill>
                    <a:srgbClr val="00863D"/>
                  </a:solidFill>
                </a:ln>
                <a:solidFill>
                  <a:srgbClr val="00863D"/>
                </a:solidFill>
                <a:cs typeface="2  Titr" pitchFamily="2" charset="-78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19800" y="1828800"/>
              <a:ext cx="304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>
                    <a:solidFill>
                      <a:srgbClr val="00863D"/>
                    </a:solidFill>
                  </a:ln>
                  <a:solidFill>
                    <a:srgbClr val="00863D"/>
                  </a:solidFill>
                  <a:cs typeface="2  Titr" pitchFamily="2" charset="-78"/>
                </a:rPr>
                <a:t>1</a:t>
              </a:r>
            </a:p>
            <a:p>
              <a:endParaRPr lang="en-US" sz="2000" b="1" dirty="0">
                <a:ln>
                  <a:solidFill>
                    <a:srgbClr val="00863D"/>
                  </a:solidFill>
                </a:ln>
                <a:solidFill>
                  <a:srgbClr val="00863D"/>
                </a:solidFill>
                <a:cs typeface="2  Titr" pitchFamily="2" charset="-78"/>
              </a:endParaRPr>
            </a:p>
          </p:txBody>
        </p:sp>
      </p:grpSp>
      <p:sp>
        <p:nvSpPr>
          <p:cNvPr id="31" name="6-Point Star 30"/>
          <p:cNvSpPr/>
          <p:nvPr/>
        </p:nvSpPr>
        <p:spPr>
          <a:xfrm rot="20679693">
            <a:off x="956659" y="2153122"/>
            <a:ext cx="3523110" cy="3674627"/>
          </a:xfrm>
          <a:prstGeom prst="star6">
            <a:avLst/>
          </a:prstGeom>
          <a:solidFill>
            <a:schemeClr val="accent3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rgbClr val="FFFF00"/>
                </a:solidFill>
              </a:rPr>
              <a:t>ج) دستور </a:t>
            </a:r>
            <a:r>
              <a:rPr lang="en-US" sz="3200" b="1" dirty="0" smtClean="0">
                <a:solidFill>
                  <a:srgbClr val="FFFF00"/>
                </a:solidFill>
              </a:rPr>
              <a:t>ADD</a:t>
            </a:r>
            <a:r>
              <a:rPr lang="fa-IR" sz="3200" b="1" dirty="0" smtClean="0">
                <a:solidFill>
                  <a:srgbClr val="FFFF00"/>
                </a:solidFill>
              </a:rPr>
              <a:t> با آدرس غیر مستقیم</a:t>
            </a:r>
            <a:endParaRPr lang="fa-I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2"/>
          <p:cNvCxnSpPr/>
          <p:nvPr/>
        </p:nvCxnSpPr>
        <p:spPr>
          <a:xfrm flipV="1">
            <a:off x="3200400" y="3429000"/>
            <a:ext cx="2362200" cy="2286000"/>
          </a:xfrm>
          <a:prstGeom prst="bentConnector3">
            <a:avLst>
              <a:gd name="adj1" fmla="val 41911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Elbow Connector 3"/>
          <p:cNvCxnSpPr/>
          <p:nvPr/>
        </p:nvCxnSpPr>
        <p:spPr>
          <a:xfrm flipV="1">
            <a:off x="3200400" y="3048000"/>
            <a:ext cx="1905000" cy="1600200"/>
          </a:xfrm>
          <a:prstGeom prst="bentConnector3">
            <a:avLst>
              <a:gd name="adj1" fmla="val 34955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flipV="1">
            <a:off x="3124200" y="2895600"/>
            <a:ext cx="1981200" cy="1219200"/>
          </a:xfrm>
          <a:prstGeom prst="bentConnector3">
            <a:avLst>
              <a:gd name="adj1" fmla="val 30023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V="1">
            <a:off x="3124200" y="2743200"/>
            <a:ext cx="1981200" cy="838200"/>
          </a:xfrm>
          <a:prstGeom prst="bentConnector3">
            <a:avLst>
              <a:gd name="adj1" fmla="val 22445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Flowchart: Delay 10"/>
          <p:cNvSpPr/>
          <p:nvPr/>
        </p:nvSpPr>
        <p:spPr>
          <a:xfrm>
            <a:off x="2743200" y="2438400"/>
            <a:ext cx="457200" cy="381000"/>
          </a:xfrm>
          <a:prstGeom prst="flowChartDelay">
            <a:avLst/>
          </a:prstGeom>
          <a:solidFill>
            <a:srgbClr val="FF33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11"/>
          <p:cNvSpPr/>
          <p:nvPr/>
        </p:nvSpPr>
        <p:spPr>
          <a:xfrm>
            <a:off x="2743200" y="3352800"/>
            <a:ext cx="457200" cy="381000"/>
          </a:xfrm>
          <a:prstGeom prst="flowChartDelay">
            <a:avLst/>
          </a:prstGeom>
          <a:solidFill>
            <a:srgbClr val="FF33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12"/>
          <p:cNvSpPr/>
          <p:nvPr/>
        </p:nvSpPr>
        <p:spPr>
          <a:xfrm>
            <a:off x="2743200" y="3886200"/>
            <a:ext cx="457200" cy="381000"/>
          </a:xfrm>
          <a:prstGeom prst="flowChartDelay">
            <a:avLst/>
          </a:prstGeom>
          <a:solidFill>
            <a:srgbClr val="FF33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lay 13"/>
          <p:cNvSpPr/>
          <p:nvPr/>
        </p:nvSpPr>
        <p:spPr>
          <a:xfrm>
            <a:off x="2743200" y="4419600"/>
            <a:ext cx="457200" cy="381000"/>
          </a:xfrm>
          <a:prstGeom prst="flowChartDelay">
            <a:avLst/>
          </a:prstGeom>
          <a:solidFill>
            <a:srgbClr val="FF33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lay 14"/>
          <p:cNvSpPr/>
          <p:nvPr/>
        </p:nvSpPr>
        <p:spPr>
          <a:xfrm>
            <a:off x="2743200" y="4953000"/>
            <a:ext cx="457200" cy="381000"/>
          </a:xfrm>
          <a:prstGeom prst="flowChartDelay">
            <a:avLst/>
          </a:prstGeom>
          <a:solidFill>
            <a:srgbClr val="FF33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lay 15"/>
          <p:cNvSpPr/>
          <p:nvPr/>
        </p:nvSpPr>
        <p:spPr>
          <a:xfrm>
            <a:off x="2743200" y="5486400"/>
            <a:ext cx="457200" cy="381000"/>
          </a:xfrm>
          <a:prstGeom prst="flowChartDelay">
            <a:avLst/>
          </a:prstGeom>
          <a:solidFill>
            <a:srgbClr val="FF33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lay 16"/>
          <p:cNvSpPr/>
          <p:nvPr/>
        </p:nvSpPr>
        <p:spPr>
          <a:xfrm>
            <a:off x="2743200" y="1752600"/>
            <a:ext cx="457200" cy="381000"/>
          </a:xfrm>
          <a:prstGeom prst="flowChartDelay">
            <a:avLst/>
          </a:prstGeom>
          <a:solidFill>
            <a:srgbClr val="FF33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7"/>
          <p:cNvCxnSpPr>
            <a:stCxn id="17" idx="3"/>
          </p:cNvCxnSpPr>
          <p:nvPr/>
        </p:nvCxnSpPr>
        <p:spPr>
          <a:xfrm>
            <a:off x="3200400" y="1943100"/>
            <a:ext cx="1828800" cy="495300"/>
          </a:xfrm>
          <a:prstGeom prst="bentConnector3">
            <a:avLst>
              <a:gd name="adj1" fmla="val 50000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3200400" y="2590800"/>
            <a:ext cx="1905000" cy="1588"/>
          </a:xfrm>
          <a:prstGeom prst="line">
            <a:avLst/>
          </a:prstGeom>
          <a:ln>
            <a:solidFill>
              <a:srgbClr val="0086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9600" y="2057400"/>
            <a:ext cx="2133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14400" y="1905000"/>
            <a:ext cx="1828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6000" y="17526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828800" y="2667000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33600" y="25146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15" idx="3"/>
          </p:cNvCxnSpPr>
          <p:nvPr/>
        </p:nvCxnSpPr>
        <p:spPr>
          <a:xfrm flipV="1">
            <a:off x="3200400" y="3200400"/>
            <a:ext cx="1981200" cy="1943100"/>
          </a:xfrm>
          <a:prstGeom prst="bentConnector3">
            <a:avLst>
              <a:gd name="adj1" fmla="val 41733"/>
            </a:avLst>
          </a:prstGeom>
          <a:ln>
            <a:solidFill>
              <a:srgbClr val="00863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133600" y="34290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981200" y="41148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133600" y="39624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981200" y="46482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133600" y="44958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981200" y="51816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133600" y="50292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981200" y="57150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133600" y="55626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1828800" y="4572001"/>
            <a:ext cx="152400" cy="1524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5" name="Isosceles Triangle 104"/>
          <p:cNvSpPr/>
          <p:nvPr/>
        </p:nvSpPr>
        <p:spPr>
          <a:xfrm rot="5400000">
            <a:off x="1562100" y="4533900"/>
            <a:ext cx="304800" cy="22860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8" name="Rectangle 117"/>
          <p:cNvSpPr/>
          <p:nvPr/>
        </p:nvSpPr>
        <p:spPr>
          <a:xfrm>
            <a:off x="7543800" y="2590800"/>
            <a:ext cx="6858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FA</a:t>
            </a:r>
            <a:endParaRPr lang="fa-IR" sz="2400" b="1" dirty="0">
              <a:solidFill>
                <a:schemeClr val="tx1"/>
              </a:solidFill>
            </a:endParaRPr>
          </a:p>
        </p:txBody>
      </p:sp>
      <p:cxnSp>
        <p:nvCxnSpPr>
          <p:cNvPr id="121" name="Elbow Connector 106"/>
          <p:cNvCxnSpPr/>
          <p:nvPr/>
        </p:nvCxnSpPr>
        <p:spPr>
          <a:xfrm rot="16200000" flipV="1">
            <a:off x="419099" y="1257301"/>
            <a:ext cx="2514602" cy="2133600"/>
          </a:xfrm>
          <a:prstGeom prst="bentConnector3">
            <a:avLst>
              <a:gd name="adj1" fmla="val 6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40" idx="3"/>
          </p:cNvCxnSpPr>
          <p:nvPr/>
        </p:nvCxnSpPr>
        <p:spPr>
          <a:xfrm>
            <a:off x="7391400" y="35814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391400" y="281940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4495800" y="2286000"/>
            <a:ext cx="1371600" cy="1447800"/>
            <a:chOff x="4343400" y="1676400"/>
            <a:chExt cx="1524000" cy="1143000"/>
          </a:xfrm>
        </p:grpSpPr>
        <p:cxnSp>
          <p:nvCxnSpPr>
            <p:cNvPr id="133" name="Curved Connector 132"/>
            <p:cNvCxnSpPr/>
            <p:nvPr/>
          </p:nvCxnSpPr>
          <p:spPr>
            <a:xfrm>
              <a:off x="4343400" y="1676400"/>
              <a:ext cx="1066800" cy="45720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34" name="Curved Connector 133"/>
            <p:cNvCxnSpPr/>
            <p:nvPr/>
          </p:nvCxnSpPr>
          <p:spPr>
            <a:xfrm flipV="1">
              <a:off x="4343400" y="2286000"/>
              <a:ext cx="1143000" cy="533400"/>
            </a:xfrm>
            <a:prstGeom prst="curvedConnector3">
              <a:avLst>
                <a:gd name="adj1" fmla="val 5119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sp>
          <p:nvSpPr>
            <p:cNvPr id="135" name="Moon 134"/>
            <p:cNvSpPr/>
            <p:nvPr/>
          </p:nvSpPr>
          <p:spPr>
            <a:xfrm flipH="1">
              <a:off x="4724400" y="1752600"/>
              <a:ext cx="1143000" cy="990600"/>
            </a:xfrm>
            <a:prstGeom prst="moon">
              <a:avLst>
                <a:gd name="adj" fmla="val 76866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6" name="Straight Connector 135"/>
          <p:cNvCxnSpPr/>
          <p:nvPr/>
        </p:nvCxnSpPr>
        <p:spPr>
          <a:xfrm>
            <a:off x="5867400" y="2971800"/>
            <a:ext cx="106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" name="Flowchart: Delay 138"/>
          <p:cNvSpPr/>
          <p:nvPr/>
        </p:nvSpPr>
        <p:spPr>
          <a:xfrm>
            <a:off x="6934200" y="2590800"/>
            <a:ext cx="457200" cy="457200"/>
          </a:xfrm>
          <a:prstGeom prst="flowChartDelay">
            <a:avLst/>
          </a:prstGeom>
          <a:solidFill>
            <a:srgbClr val="00863D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Delay 139"/>
          <p:cNvSpPr/>
          <p:nvPr/>
        </p:nvSpPr>
        <p:spPr>
          <a:xfrm>
            <a:off x="6934200" y="3352800"/>
            <a:ext cx="457200" cy="457200"/>
          </a:xfrm>
          <a:prstGeom prst="flowChartDelay">
            <a:avLst/>
          </a:prstGeom>
          <a:solidFill>
            <a:srgbClr val="00863D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>
            <a:stCxn id="142" idx="6"/>
            <a:endCxn id="140" idx="1"/>
          </p:cNvCxnSpPr>
          <p:nvPr/>
        </p:nvCxnSpPr>
        <p:spPr>
          <a:xfrm>
            <a:off x="6553200" y="3581400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6400800" y="3505200"/>
            <a:ext cx="152400" cy="1524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3" name="Isosceles Triangle 142"/>
          <p:cNvSpPr/>
          <p:nvPr/>
        </p:nvSpPr>
        <p:spPr>
          <a:xfrm rot="5400000">
            <a:off x="6134100" y="3467100"/>
            <a:ext cx="304800" cy="22860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44" name="Elbow Connector 106"/>
          <p:cNvCxnSpPr/>
          <p:nvPr/>
        </p:nvCxnSpPr>
        <p:spPr>
          <a:xfrm rot="16200000" flipV="1">
            <a:off x="5791200" y="3200400"/>
            <a:ext cx="609600" cy="152400"/>
          </a:xfrm>
          <a:prstGeom prst="bentConnector3">
            <a:avLst>
              <a:gd name="adj1" fmla="val 74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477000" y="27432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Elbow Connector 161"/>
          <p:cNvCxnSpPr/>
          <p:nvPr/>
        </p:nvCxnSpPr>
        <p:spPr>
          <a:xfrm rot="16200000" flipV="1">
            <a:off x="5829300" y="2628900"/>
            <a:ext cx="1905000" cy="304800"/>
          </a:xfrm>
          <a:prstGeom prst="bentConnector3">
            <a:avLst>
              <a:gd name="adj1" fmla="val -14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229600" y="2819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3" name="Group 182"/>
          <p:cNvGrpSpPr/>
          <p:nvPr/>
        </p:nvGrpSpPr>
        <p:grpSpPr>
          <a:xfrm>
            <a:off x="914400" y="1066800"/>
            <a:ext cx="7696200" cy="3581402"/>
            <a:chOff x="762000" y="762000"/>
            <a:chExt cx="7772400" cy="3581402"/>
          </a:xfrm>
        </p:grpSpPr>
        <p:cxnSp>
          <p:nvCxnSpPr>
            <p:cNvPr id="107" name="Elbow Connector 106"/>
            <p:cNvCxnSpPr>
              <a:stCxn id="105" idx="3"/>
            </p:cNvCxnSpPr>
            <p:nvPr/>
          </p:nvCxnSpPr>
          <p:spPr>
            <a:xfrm rot="10800000">
              <a:off x="762000" y="762001"/>
              <a:ext cx="692590" cy="3581401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Elbow Connector 177"/>
            <p:cNvCxnSpPr/>
            <p:nvPr/>
          </p:nvCxnSpPr>
          <p:spPr>
            <a:xfrm rot="10800000">
              <a:off x="762000" y="762000"/>
              <a:ext cx="7772400" cy="1752600"/>
            </a:xfrm>
            <a:prstGeom prst="bentConnector3">
              <a:avLst>
                <a:gd name="adj1" fmla="val 132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4" name="Shape 193"/>
          <p:cNvCxnSpPr/>
          <p:nvPr/>
        </p:nvCxnSpPr>
        <p:spPr>
          <a:xfrm rot="5400000" flipH="1" flipV="1">
            <a:off x="6743700" y="3848100"/>
            <a:ext cx="1600200" cy="152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1143000" y="2286000"/>
            <a:ext cx="6858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FA</a:t>
            </a:r>
            <a:endParaRPr lang="fa-IR" sz="2400" b="1" dirty="0">
              <a:solidFill>
                <a:schemeClr val="tx1"/>
              </a:solidFill>
            </a:endParaRPr>
          </a:p>
        </p:txBody>
      </p:sp>
      <p:cxnSp>
        <p:nvCxnSpPr>
          <p:cNvPr id="199" name="Straight Connector 198"/>
          <p:cNvCxnSpPr/>
          <p:nvPr/>
        </p:nvCxnSpPr>
        <p:spPr>
          <a:xfrm>
            <a:off x="914400" y="2590800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609600" y="30480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8153400" y="28194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AC(I)</a:t>
            </a:r>
            <a:endParaRPr lang="fa-IR" sz="1600" b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2133600" y="22098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ADD</a:t>
            </a:r>
            <a:endParaRPr lang="fa-IR" sz="1600" b="1" dirty="0"/>
          </a:p>
        </p:txBody>
      </p:sp>
      <p:sp>
        <p:nvSpPr>
          <p:cNvPr id="206" name="TextBox 205"/>
          <p:cNvSpPr txBox="1"/>
          <p:nvPr/>
        </p:nvSpPr>
        <p:spPr>
          <a:xfrm>
            <a:off x="2133600" y="31242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DR</a:t>
            </a:r>
            <a:endParaRPr lang="fa-IR" sz="1600" b="1" dirty="0"/>
          </a:p>
        </p:txBody>
      </p:sp>
      <p:sp>
        <p:nvSpPr>
          <p:cNvPr id="207" name="TextBox 206"/>
          <p:cNvSpPr txBox="1"/>
          <p:nvPr/>
        </p:nvSpPr>
        <p:spPr>
          <a:xfrm>
            <a:off x="2035629" y="3657600"/>
            <a:ext cx="7837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INPR</a:t>
            </a:r>
            <a:endParaRPr lang="fa-IR" sz="1600" b="1" dirty="0"/>
          </a:p>
        </p:txBody>
      </p:sp>
      <p:sp>
        <p:nvSpPr>
          <p:cNvPr id="208" name="TextBox 207"/>
          <p:cNvSpPr txBox="1"/>
          <p:nvPr/>
        </p:nvSpPr>
        <p:spPr>
          <a:xfrm>
            <a:off x="2035629" y="4191000"/>
            <a:ext cx="7837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COM</a:t>
            </a:r>
            <a:endParaRPr lang="fa-IR" sz="1600" b="1" dirty="0"/>
          </a:p>
        </p:txBody>
      </p:sp>
      <p:sp>
        <p:nvSpPr>
          <p:cNvPr id="209" name="TextBox 208"/>
          <p:cNvSpPr txBox="1"/>
          <p:nvPr/>
        </p:nvSpPr>
        <p:spPr>
          <a:xfrm>
            <a:off x="2035629" y="4724400"/>
            <a:ext cx="7837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SHR</a:t>
            </a:r>
            <a:endParaRPr lang="fa-IR" sz="1600" b="1" dirty="0"/>
          </a:p>
        </p:txBody>
      </p:sp>
      <p:sp>
        <p:nvSpPr>
          <p:cNvPr id="210" name="TextBox 209"/>
          <p:cNvSpPr txBox="1"/>
          <p:nvPr/>
        </p:nvSpPr>
        <p:spPr>
          <a:xfrm>
            <a:off x="2035629" y="5257800"/>
            <a:ext cx="7837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SHL</a:t>
            </a:r>
            <a:endParaRPr lang="fa-IR" sz="1600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6858000" y="4572000"/>
            <a:ext cx="83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/>
              <a:t>ساعت</a:t>
            </a:r>
            <a:endParaRPr lang="fa-IR" sz="2000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6324600" y="15240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LD</a:t>
            </a:r>
            <a:endParaRPr lang="fa-IR" b="1" dirty="0"/>
          </a:p>
        </p:txBody>
      </p:sp>
      <p:sp>
        <p:nvSpPr>
          <p:cNvPr id="213" name="TextBox 212"/>
          <p:cNvSpPr txBox="1"/>
          <p:nvPr/>
        </p:nvSpPr>
        <p:spPr>
          <a:xfrm>
            <a:off x="1066800" y="3810000"/>
            <a:ext cx="99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600" b="1" dirty="0" smtClean="0"/>
              <a:t>از بیت </a:t>
            </a:r>
            <a:r>
              <a:rPr lang="en-US" sz="1600" b="1" dirty="0" smtClean="0"/>
              <a:t>I </a:t>
            </a:r>
            <a:r>
              <a:rPr lang="fa-IR" sz="1600" b="1" dirty="0" smtClean="0"/>
              <a:t>ثبات </a:t>
            </a:r>
            <a:r>
              <a:rPr lang="en-US" sz="1600" b="1" dirty="0" smtClean="0"/>
              <a:t>INPR </a:t>
            </a:r>
            <a:endParaRPr lang="fa-IR" sz="1600" b="1" dirty="0"/>
          </a:p>
        </p:txBody>
      </p:sp>
      <p:sp>
        <p:nvSpPr>
          <p:cNvPr id="214" name="TextBox 213"/>
          <p:cNvSpPr txBox="1"/>
          <p:nvPr/>
        </p:nvSpPr>
        <p:spPr>
          <a:xfrm>
            <a:off x="1066800" y="5029200"/>
            <a:ext cx="99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AC (i+1) </a:t>
            </a:r>
            <a:endParaRPr lang="fa-IR" b="1" dirty="0"/>
          </a:p>
        </p:txBody>
      </p:sp>
      <p:sp>
        <p:nvSpPr>
          <p:cNvPr id="215" name="TextBox 214"/>
          <p:cNvSpPr txBox="1"/>
          <p:nvPr/>
        </p:nvSpPr>
        <p:spPr>
          <a:xfrm>
            <a:off x="1066800" y="5562600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AC (i-1) </a:t>
            </a:r>
            <a:endParaRPr lang="fa-IR" b="1" dirty="0"/>
          </a:p>
        </p:txBody>
      </p:sp>
      <p:sp>
        <p:nvSpPr>
          <p:cNvPr id="216" name="TextBox 215"/>
          <p:cNvSpPr txBox="1"/>
          <p:nvPr/>
        </p:nvSpPr>
        <p:spPr>
          <a:xfrm>
            <a:off x="7543800" y="2667000"/>
            <a:ext cx="30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J</a:t>
            </a:r>
            <a:endParaRPr lang="fa-IR" b="1" dirty="0"/>
          </a:p>
        </p:txBody>
      </p:sp>
      <p:sp>
        <p:nvSpPr>
          <p:cNvPr id="217" name="TextBox 216"/>
          <p:cNvSpPr txBox="1"/>
          <p:nvPr/>
        </p:nvSpPr>
        <p:spPr>
          <a:xfrm>
            <a:off x="7543800" y="3352800"/>
            <a:ext cx="30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K</a:t>
            </a:r>
            <a:endParaRPr lang="fa-IR" b="1" dirty="0"/>
          </a:p>
        </p:txBody>
      </p:sp>
      <p:sp>
        <p:nvSpPr>
          <p:cNvPr id="218" name="TextBox 217"/>
          <p:cNvSpPr txBox="1"/>
          <p:nvPr/>
        </p:nvSpPr>
        <p:spPr>
          <a:xfrm>
            <a:off x="7924800" y="2667000"/>
            <a:ext cx="30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Q</a:t>
            </a:r>
            <a:endParaRPr lang="fa-IR" b="1" dirty="0"/>
          </a:p>
        </p:txBody>
      </p:sp>
      <p:sp>
        <p:nvSpPr>
          <p:cNvPr id="219" name="TextBox 218"/>
          <p:cNvSpPr txBox="1"/>
          <p:nvPr/>
        </p:nvSpPr>
        <p:spPr>
          <a:xfrm>
            <a:off x="381000" y="6858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DR</a:t>
            </a:r>
            <a:r>
              <a:rPr lang="en-US" sz="1600" b="1" dirty="0" smtClean="0"/>
              <a:t>(i)</a:t>
            </a:r>
            <a:endParaRPr lang="fa-IR" b="1" dirty="0"/>
          </a:p>
        </p:txBody>
      </p:sp>
      <p:sp>
        <p:nvSpPr>
          <p:cNvPr id="223" name="TextBox 222"/>
          <p:cNvSpPr txBox="1"/>
          <p:nvPr/>
        </p:nvSpPr>
        <p:spPr>
          <a:xfrm>
            <a:off x="990600" y="6858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AC</a:t>
            </a:r>
            <a:r>
              <a:rPr lang="en-US" sz="1600" b="1" dirty="0" smtClean="0"/>
              <a:t>(i)</a:t>
            </a:r>
            <a:endParaRPr lang="fa-IR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2133600" y="14478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AND</a:t>
            </a:r>
            <a:endParaRPr lang="fa-IR" sz="1600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914400" y="3276600"/>
            <a:ext cx="685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Ci01</a:t>
            </a:r>
            <a:endParaRPr lang="fa-IR" sz="1600" b="1" dirty="0"/>
          </a:p>
        </p:txBody>
      </p:sp>
      <p:cxnSp>
        <p:nvCxnSpPr>
          <p:cNvPr id="227" name="Straight Arrow Connector 226"/>
          <p:cNvCxnSpPr/>
          <p:nvPr/>
        </p:nvCxnSpPr>
        <p:spPr>
          <a:xfrm rot="5400000">
            <a:off x="1334294" y="3467100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6172200" y="2438400"/>
            <a:ext cx="533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I</a:t>
            </a:r>
            <a:r>
              <a:rPr lang="en-US" b="1" dirty="0" smtClean="0"/>
              <a:t>i</a:t>
            </a:r>
            <a:endParaRPr lang="fa-IR" sz="20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4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32" y="1000108"/>
            <a:ext cx="894876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1447800"/>
            <a:ext cx="4038600" cy="838201"/>
            <a:chOff x="1981200" y="2491740"/>
            <a:chExt cx="5105400" cy="1089661"/>
          </a:xfrm>
        </p:grpSpPr>
        <p:sp>
          <p:nvSpPr>
            <p:cNvPr id="3" name="Rectangle 2"/>
            <p:cNvSpPr/>
            <p:nvPr/>
          </p:nvSpPr>
          <p:spPr>
            <a:xfrm>
              <a:off x="1981200" y="2491740"/>
              <a:ext cx="5105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a-IR" sz="2400" b="1" dirty="0" smtClean="0">
                  <a:solidFill>
                    <a:schemeClr val="tx1"/>
                  </a:solidFill>
                </a:rPr>
                <a:t>0                  11 12       14 15 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63536" y="2895599"/>
              <a:ext cx="4892041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a-IR" sz="2800" b="1" dirty="0" smtClean="0">
                  <a:solidFill>
                    <a:schemeClr val="tx1"/>
                  </a:solidFill>
                </a:rPr>
                <a:t>       آدرس          کد عمل 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rot="5400000">
              <a:off x="2324895" y="3237705"/>
              <a:ext cx="685801" cy="1591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3925094" y="3237705"/>
              <a:ext cx="685801" cy="1591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270185" y="2971799"/>
              <a:ext cx="288985" cy="5201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smtClean="0">
                  <a:ln w="18415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</a:t>
              </a:r>
              <a:endParaRPr lang="en-US" b="0" cap="none" spc="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6800" y="3048000"/>
            <a:ext cx="4114800" cy="838201"/>
            <a:chOff x="1884872" y="2491740"/>
            <a:chExt cx="5201728" cy="1089661"/>
          </a:xfrm>
        </p:grpSpPr>
        <p:sp>
          <p:nvSpPr>
            <p:cNvPr id="35" name="Rectangle 34"/>
            <p:cNvSpPr/>
            <p:nvPr/>
          </p:nvSpPr>
          <p:spPr>
            <a:xfrm>
              <a:off x="1884872" y="2491740"/>
              <a:ext cx="5201728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a-IR" sz="2400" b="1" dirty="0" smtClean="0">
                  <a:solidFill>
                    <a:schemeClr val="tx1"/>
                  </a:solidFill>
                </a:rPr>
                <a:t>0                  11 12             15 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63536" y="2895599"/>
              <a:ext cx="4892041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a-IR" sz="2400" b="1" dirty="0" smtClean="0">
                  <a:solidFill>
                    <a:schemeClr val="tx1"/>
                  </a:solidFill>
                </a:rPr>
                <a:t>     عمل ثباتی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>
              <a:off x="3925094" y="3237705"/>
              <a:ext cx="685801" cy="1591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2270185" y="2971799"/>
              <a:ext cx="1733909" cy="5201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smtClean="0">
                  <a:ln w="18415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0    1   1   1</a:t>
              </a:r>
              <a:endParaRPr lang="en-US" b="0" cap="none" spc="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66800" y="4724400"/>
            <a:ext cx="4114800" cy="838201"/>
            <a:chOff x="1295400" y="4876800"/>
            <a:chExt cx="4114800" cy="838201"/>
          </a:xfrm>
        </p:grpSpPr>
        <p:grpSp>
          <p:nvGrpSpPr>
            <p:cNvPr id="40" name="Group 39"/>
            <p:cNvGrpSpPr/>
            <p:nvPr/>
          </p:nvGrpSpPr>
          <p:grpSpPr>
            <a:xfrm>
              <a:off x="1295400" y="4876800"/>
              <a:ext cx="4114800" cy="838201"/>
              <a:chOff x="1884872" y="2491740"/>
              <a:chExt cx="5201728" cy="1089661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884872" y="2491740"/>
                <a:ext cx="5201728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a-IR" sz="2400" b="1" dirty="0" smtClean="0">
                    <a:solidFill>
                      <a:schemeClr val="tx1"/>
                    </a:solidFill>
                  </a:rPr>
                  <a:t>0                  11 12             15 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163536" y="2895599"/>
                <a:ext cx="4892041" cy="6858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b="1" dirty="0" smtClean="0">
                    <a:solidFill>
                      <a:schemeClr val="tx1"/>
                    </a:solidFill>
                  </a:rPr>
                  <a:t>I/O</a:t>
                </a:r>
                <a:r>
                  <a:rPr lang="fa-IR" sz="2400" b="1" dirty="0" smtClean="0">
                    <a:solidFill>
                      <a:schemeClr val="tx1"/>
                    </a:solidFill>
                  </a:rPr>
                  <a:t>     عمل</a:t>
                </a:r>
                <a:r>
                  <a:rPr lang="fa-IR" sz="1600" b="1" dirty="0" smtClean="0">
                    <a:solidFill>
                      <a:schemeClr val="tx1"/>
                    </a:solidFill>
                  </a:rPr>
                  <a:t> 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5400000">
                <a:off x="3925094" y="3237705"/>
                <a:ext cx="685801" cy="1591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1600200" y="5257800"/>
              <a:ext cx="137160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smtClean="0">
                  <a:ln w="18415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1    1   1   1</a:t>
              </a:r>
              <a:endParaRPr lang="en-US" b="0" cap="none" spc="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57800" y="5029200"/>
            <a:ext cx="32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برابر1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کد عمل برابر 111,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2362200"/>
            <a:ext cx="3048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/>
              <a:t>الف) دستورالعمل های حافظه ای</a:t>
            </a:r>
            <a:endParaRPr lang="fa-IR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09800" y="3962400"/>
            <a:ext cx="2362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/>
              <a:t>ب) دستورالعمل های ثبات</a:t>
            </a:r>
            <a:endParaRPr lang="fa-IR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71600" y="5638800"/>
            <a:ext cx="3276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/>
              <a:t>ج) دستورالعمل های ورودی-خروجی</a:t>
            </a:r>
            <a:endParaRPr lang="fa-IR" sz="20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1430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81000" y="381000"/>
            <a:ext cx="830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40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قالب دستورالعمل ها در کامپیوتر پایه</a:t>
            </a:r>
            <a:endParaRPr lang="en-US" sz="40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3352800"/>
            <a:ext cx="32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برابر0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کد عمل برابر 111,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5400" y="1828800"/>
            <a:ext cx="32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کد عمل از 000 تا 110</a:t>
            </a:r>
            <a:endParaRPr lang="fa-I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447800" y="11430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81000" y="457200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انواع دستورات در کامپیوتر پایه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953000" y="3352800"/>
            <a:ext cx="3352800" cy="26670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</a:rPr>
              <a:t>1- ارجاع به حافظه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5800" y="3124200"/>
            <a:ext cx="3352800" cy="26670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</a:rPr>
              <a:t>3- ارجاع به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I/O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048000" y="1752600"/>
            <a:ext cx="3352800" cy="26670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</a:rPr>
              <a:t>2- ارجاع به ثبات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447800" y="1143000"/>
            <a:ext cx="63246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81000" y="457200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600" b="1" cap="all" spc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دستورات </a:t>
            </a:r>
            <a:r>
              <a:rPr lang="fa-IR" sz="3600" b="1" cap="all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ina" pitchFamily="2" charset="-78"/>
              </a:rPr>
              <a:t>ارجاع به حافظه</a:t>
            </a:r>
            <a:endParaRPr lang="en-US" sz="36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ina" pitchFamily="2" charset="-78"/>
            </a:endParaRPr>
          </a:p>
        </p:txBody>
      </p:sp>
      <p:sp>
        <p:nvSpPr>
          <p:cNvPr id="6" name="6-Point Star 5"/>
          <p:cNvSpPr/>
          <p:nvPr/>
        </p:nvSpPr>
        <p:spPr>
          <a:xfrm rot="20525342">
            <a:off x="981838" y="1613167"/>
            <a:ext cx="3686839" cy="3992847"/>
          </a:xfrm>
          <a:prstGeom prst="star6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rgbClr val="E53F3F"/>
                </a:solidFill>
              </a:rPr>
              <a:t>2- ارجاع به حافظه با آدرس دهی غیرمستقیم</a:t>
            </a:r>
            <a:endParaRPr lang="en-US" sz="2800" b="1" dirty="0" smtClean="0">
              <a:solidFill>
                <a:srgbClr val="E53F3F"/>
              </a:solidFill>
            </a:endParaRPr>
          </a:p>
          <a:p>
            <a:pPr algn="ctr"/>
            <a:endParaRPr lang="en-US" sz="2800" b="1" dirty="0"/>
          </a:p>
        </p:txBody>
      </p:sp>
      <p:sp>
        <p:nvSpPr>
          <p:cNvPr id="8" name="6-Point Star 7"/>
          <p:cNvSpPr/>
          <p:nvPr/>
        </p:nvSpPr>
        <p:spPr>
          <a:xfrm rot="1463174">
            <a:off x="4304976" y="2491179"/>
            <a:ext cx="3689283" cy="3933044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rgbClr val="FFFF00"/>
                </a:solidFill>
              </a:rPr>
              <a:t>1- ارجاع به حافظه با آدرس دهی مستقیم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4188</TotalTime>
  <Words>3125</Words>
  <Application>Microsoft Office PowerPoint</Application>
  <PresentationFormat>On-screen Show (4:3)</PresentationFormat>
  <Paragraphs>1188</Paragraphs>
  <Slides>62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win</dc:creator>
  <cp:lastModifiedBy>morteza</cp:lastModifiedBy>
  <cp:revision>768</cp:revision>
  <dcterms:created xsi:type="dcterms:W3CDTF">2006-08-16T00:00:00Z</dcterms:created>
  <dcterms:modified xsi:type="dcterms:W3CDTF">2020-03-21T20:25:56Z</dcterms:modified>
</cp:coreProperties>
</file>